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4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1.xml" ContentType="application/vnd.openxmlformats-officedocument.presentationml.slide+xml"/>
  <Override PartName="/ppt/slides/slide41.xml" ContentType="application/vnd.openxmlformats-officedocument.presentationml.slide+xml"/>
  <Override PartName="/ppt/notesSlides/notesSlide1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16.xml" ContentType="application/vnd.openxmlformats-officedocument.presentationml.notesSlide+xml"/>
  <Override PartName="/ppt/notesSlides/notesSlide68.xml" ContentType="application/vnd.openxmlformats-officedocument.presentationml.notesSlide+xml"/>
  <Override PartName="/ppt/notesSlides/notesSlide71.xml" ContentType="application/vnd.openxmlformats-officedocument.presentationml.notesSlide+xml"/>
  <Override PartName="/ppt/notesSlides/notesSlide14.xml" ContentType="application/vnd.openxmlformats-officedocument.presentationml.notesSlide+xml"/>
  <Override PartName="/ppt/notesSlides/notesSlide70.xml" ContentType="application/vnd.openxmlformats-officedocument.presentationml.notesSlide+xml"/>
  <Override PartName="/ppt/notesSlides/notesSlide15.xml" ContentType="application/vnd.openxmlformats-officedocument.presentationml.notesSlide+xml"/>
  <Override PartName="/ppt/notesSlides/notesSlide69.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62.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9.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Authors.xml" ContentType="application/vnd.openxmlformats-officedocument.presentationml.commentAuthors+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9" r:id="rId1"/>
  </p:sldMasterIdLst>
  <p:notesMasterIdLst>
    <p:notesMasterId r:id="rId73"/>
  </p:notesMasterIdLst>
  <p:handoutMasterIdLst>
    <p:handoutMasterId r:id="rId74"/>
  </p:handoutMasterIdLst>
  <p:sldIdLst>
    <p:sldId id="256" r:id="rId2"/>
    <p:sldId id="257" r:id="rId3"/>
    <p:sldId id="258" r:id="rId4"/>
    <p:sldId id="259" r:id="rId5"/>
    <p:sldId id="260" r:id="rId6"/>
    <p:sldId id="261" r:id="rId7"/>
    <p:sldId id="264" r:id="rId8"/>
    <p:sldId id="262" r:id="rId9"/>
    <p:sldId id="263" r:id="rId10"/>
    <p:sldId id="265" r:id="rId11"/>
    <p:sldId id="266" r:id="rId12"/>
    <p:sldId id="267" r:id="rId13"/>
    <p:sldId id="268" r:id="rId14"/>
    <p:sldId id="269" r:id="rId15"/>
    <p:sldId id="324" r:id="rId16"/>
    <p:sldId id="325" r:id="rId17"/>
    <p:sldId id="272" r:id="rId18"/>
    <p:sldId id="273" r:id="rId19"/>
    <p:sldId id="274" r:id="rId20"/>
    <p:sldId id="275" r:id="rId21"/>
    <p:sldId id="277" r:id="rId22"/>
    <p:sldId id="278" r:id="rId23"/>
    <p:sldId id="279" r:id="rId24"/>
    <p:sldId id="280" r:id="rId25"/>
    <p:sldId id="282" r:id="rId26"/>
    <p:sldId id="281" r:id="rId27"/>
    <p:sldId id="283" r:id="rId28"/>
    <p:sldId id="284" r:id="rId29"/>
    <p:sldId id="285" r:id="rId30"/>
    <p:sldId id="286" r:id="rId31"/>
    <p:sldId id="288" r:id="rId32"/>
    <p:sldId id="289" r:id="rId33"/>
    <p:sldId id="290" r:id="rId34"/>
    <p:sldId id="291" r:id="rId35"/>
    <p:sldId id="292" r:id="rId36"/>
    <p:sldId id="293" r:id="rId37"/>
    <p:sldId id="296" r:id="rId38"/>
    <p:sldId id="297" r:id="rId39"/>
    <p:sldId id="294" r:id="rId40"/>
    <p:sldId id="295"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5" r:id="rId58"/>
    <p:sldId id="316" r:id="rId59"/>
    <p:sldId id="317" r:id="rId60"/>
    <p:sldId id="318" r:id="rId61"/>
    <p:sldId id="319" r:id="rId62"/>
    <p:sldId id="320" r:id="rId63"/>
    <p:sldId id="321" r:id="rId64"/>
    <p:sldId id="322" r:id="rId65"/>
    <p:sldId id="323" r:id="rId66"/>
    <p:sldId id="326" r:id="rId67"/>
    <p:sldId id="327" r:id="rId68"/>
    <p:sldId id="328" r:id="rId69"/>
    <p:sldId id="329" r:id="rId70"/>
    <p:sldId id="330" r:id="rId71"/>
    <p:sldId id="331" r:id="rId72"/>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NGR MUHAMMAD ASAD HUSSAIN" initials="EMAH" lastIdx="1" clrIdx="0">
    <p:extLst>
      <p:ext uri="{19B8F6BF-5375-455C-9EA6-DF929625EA0E}">
        <p15:presenceInfo xmlns:p15="http://schemas.microsoft.com/office/powerpoint/2012/main" userId="S-1-5-21-3095691890-1706854993-1584834529-57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BE9FF"/>
    <a:srgbClr val="C5F0FF"/>
    <a:srgbClr val="FFFF66"/>
    <a:srgbClr val="FFCC00"/>
    <a:srgbClr val="FFFFCC"/>
    <a:srgbClr val="FFFFFF"/>
    <a:srgbClr val="996633"/>
    <a:srgbClr val="FFFF00"/>
    <a:srgbClr val="FF990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3" autoAdjust="0"/>
    <p:restoredTop sz="94660"/>
  </p:normalViewPr>
  <p:slideViewPr>
    <p:cSldViewPr>
      <p:cViewPr varScale="1">
        <p:scale>
          <a:sx n="92" d="100"/>
          <a:sy n="92" d="100"/>
        </p:scale>
        <p:origin x="113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8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3177" tIns="46589" rIns="93177" bIns="46589" rtlCol="0"/>
          <a:lstStyle>
            <a:lvl1pPr algn="l">
              <a:defRPr sz="1200" smtClean="0"/>
            </a:lvl1pPr>
          </a:lstStyle>
          <a:p>
            <a:pPr>
              <a:defRPr/>
            </a:pPr>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3177" tIns="46589" rIns="93177" bIns="46589" rtlCol="0"/>
          <a:lstStyle>
            <a:lvl1pPr algn="r">
              <a:defRPr sz="1200" smtClean="0"/>
            </a:lvl1pPr>
          </a:lstStyle>
          <a:p>
            <a:pPr>
              <a:defRPr/>
            </a:pPr>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3177" tIns="46589" rIns="93177" bIns="46589" rtlCol="0" anchor="b"/>
          <a:lstStyle>
            <a:lvl1pPr algn="l">
              <a:defRPr sz="1200" smtClean="0"/>
            </a:lvl1pPr>
          </a:lstStyle>
          <a:p>
            <a:pPr>
              <a:defRPr/>
            </a:pPr>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wrap="square" lIns="93177" tIns="46589" rIns="93177" bIns="46589" numCol="1" anchor="b" anchorCtr="0" compatLnSpc="1">
            <a:prstTxWarp prst="textNoShape">
              <a:avLst/>
            </a:prstTxWarp>
          </a:bodyPr>
          <a:lstStyle>
            <a:lvl1pPr algn="r">
              <a:defRPr sz="1200"/>
            </a:lvl1pPr>
          </a:lstStyle>
          <a:p>
            <a:fld id="{A094263C-95B4-4AF3-ADF4-8E891919D62F}" type="slidenum">
              <a:rPr lang="en-US"/>
              <a:pPr/>
              <a:t>‹#›</a:t>
            </a:fld>
            <a:endParaRPr lang="en-US"/>
          </a:p>
        </p:txBody>
      </p:sp>
    </p:spTree>
    <p:extLst>
      <p:ext uri="{BB962C8B-B14F-4D97-AF65-F5344CB8AC3E}">
        <p14:creationId xmlns:p14="http://schemas.microsoft.com/office/powerpoint/2010/main" val="3878325858"/>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819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819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eaLnBrk="1" hangingPunct="1">
              <a:defRPr sz="1200">
                <a:latin typeface="Arial" charset="0"/>
              </a:defRPr>
            </a:lvl1pPr>
          </a:lstStyle>
          <a:p>
            <a:fld id="{648C31F7-EC55-466A-9173-16A15BF5C6D8}" type="slidenum">
              <a:rPr lang="en-US"/>
              <a:pPr/>
              <a:t>‹#›</a:t>
            </a:fld>
            <a:endParaRPr lang="en-US"/>
          </a:p>
        </p:txBody>
      </p:sp>
    </p:spTree>
    <p:extLst>
      <p:ext uri="{BB962C8B-B14F-4D97-AF65-F5344CB8AC3E}">
        <p14:creationId xmlns:p14="http://schemas.microsoft.com/office/powerpoint/2010/main" val="779005797"/>
      </p:ext>
    </p:extLst>
  </p:cSld>
  <p:clrMap bg1="lt1" tx1="dk1" bg2="lt2" tx2="dk2" accent1="accent1" accent2="accent2" accent3="accent3" accent4="accent4" accent5="accent5" accent6="accent6" hlink="hlink" folHlink="folHlink"/>
  <p:hf sldNum="0" hdr="0" ftr="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a:noFill/>
        </p:spPr>
        <p:txBody>
          <a:bodyPr/>
          <a:lstStyle/>
          <a:p>
            <a:pPr eaLnBrk="1" hangingPunct="1"/>
            <a:endParaRPr lang="en-US" smtClean="0">
              <a:latin typeface="Arial" charset="0"/>
            </a:endParaRPr>
          </a:p>
        </p:txBody>
      </p:sp>
      <p:sp>
        <p:nvSpPr>
          <p:cNvPr id="6148" name="Date Placeholder 1"/>
          <p:cNvSpPr>
            <a:spLocks noGrp="1"/>
          </p:cNvSpPr>
          <p:nvPr>
            <p:ph type="dt" sz="quarter" idx="1"/>
          </p:nvPr>
        </p:nvSpPr>
        <p:spPr>
          <a:noFill/>
          <a:ln>
            <a:miter lim="800000"/>
            <a:headEnd/>
            <a:tailEnd/>
          </a:ln>
        </p:spPr>
        <p:txBody>
          <a:bodyPr/>
          <a:lstStyle/>
          <a:p>
            <a:endParaRPr lang="en-US" smtClean="0">
              <a:latin typeface="Arial" charset="0"/>
            </a:endParaRPr>
          </a:p>
        </p:txBody>
      </p:sp>
    </p:spTree>
    <p:extLst>
      <p:ext uri="{BB962C8B-B14F-4D97-AF65-F5344CB8AC3E}">
        <p14:creationId xmlns:p14="http://schemas.microsoft.com/office/powerpoint/2010/main" val="3235845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10</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28217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11</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12</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13</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14</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C568AC-28E8-421C-9EAD-7C3D6C878AF4}" type="slidenum">
              <a:rPr lang="en-US"/>
              <a:pPr/>
              <a:t>15</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79227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C568AC-28E8-421C-9EAD-7C3D6C878AF4}" type="slidenum">
              <a:rPr lang="en-US"/>
              <a:pPr/>
              <a:t>16</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15509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17</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18</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19</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2</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56342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20</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21</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22</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23</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24</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25</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26</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99221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27</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52846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28</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8405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29</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0766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3</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5634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30</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2337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31</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76503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32</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522569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33</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659576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34</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49282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35</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7351901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36</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98001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37</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891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38</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3935776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39</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87211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4</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5634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40</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48836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41</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26737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42</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17928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43</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876456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44</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628006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45</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897894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46</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859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47</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3185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48</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249789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49</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5850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5</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56342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50</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020667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51</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395874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52</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349901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53</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22469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54</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96325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55</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801154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56</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19554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57</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642813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58</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349653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59</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76006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6</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56342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60</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658294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61</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639525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62</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668086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63</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023530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64</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60529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65</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929251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66</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31941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67</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151896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68</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280543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69</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92806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7</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56342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70</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33273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71</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6548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8</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5634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CA3A6-C53A-40F4-BE1E-C8C61B567CCB}" type="slidenum">
              <a:rPr lang="en-US"/>
              <a:pPr/>
              <a:t>9</a:t>
            </a:fld>
            <a:endParaRPr lang="en-US"/>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35634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Rectangle 10"/>
          <p:cNvSpPr>
            <a:spLocks noChangeArrowheads="1"/>
          </p:cNvSpPr>
          <p:nvPr/>
        </p:nvSpPr>
        <p:spPr bwMode="auto">
          <a:xfrm>
            <a:off x="0" y="2330450"/>
            <a:ext cx="8991600" cy="2241550"/>
          </a:xfrm>
          <a:prstGeom prst="rect">
            <a:avLst/>
          </a:prstGeom>
          <a:gradFill rotWithShape="1">
            <a:gsLst>
              <a:gs pos="0">
                <a:srgbClr val="3399FF"/>
              </a:gs>
              <a:gs pos="50000">
                <a:schemeClr val="hlink"/>
              </a:gs>
              <a:gs pos="100000">
                <a:srgbClr val="3399FF"/>
              </a:gs>
            </a:gsLst>
            <a:lin ang="2700000" scaled="1"/>
          </a:gra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3" name="Rectangle 14"/>
          <p:cNvSpPr>
            <a:spLocks noChangeArrowheads="1"/>
          </p:cNvSpPr>
          <p:nvPr/>
        </p:nvSpPr>
        <p:spPr bwMode="auto">
          <a:xfrm>
            <a:off x="457200" y="457200"/>
            <a:ext cx="8153400" cy="5791200"/>
          </a:xfrm>
          <a:prstGeom prst="rect">
            <a:avLst/>
          </a:prstGeom>
          <a:solidFill>
            <a:srgbClr val="FFFFFF"/>
          </a:solidFill>
          <a:ln w="28575">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defRPr/>
            </a:pPr>
            <a:endParaRPr lang="en-US" smtClean="0"/>
          </a:p>
        </p:txBody>
      </p:sp>
      <p:sp>
        <p:nvSpPr>
          <p:cNvPr id="4" name="Text Box 15"/>
          <p:cNvSpPr txBox="1">
            <a:spLocks noChangeArrowheads="1"/>
          </p:cNvSpPr>
          <p:nvPr userDrawn="1"/>
        </p:nvSpPr>
        <p:spPr bwMode="auto">
          <a:xfrm>
            <a:off x="3886200" y="6400800"/>
            <a:ext cx="510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US" sz="1200" smtClean="0">
                <a:solidFill>
                  <a:srgbClr val="996633"/>
                </a:solidFill>
              </a:rPr>
              <a:t>© 2009 Pearson Education, Upper Saddle River, NJ 07458. All Rights Reserved</a:t>
            </a:r>
          </a:p>
        </p:txBody>
      </p:sp>
      <p:sp>
        <p:nvSpPr>
          <p:cNvPr id="5" name="Text Box 16"/>
          <p:cNvSpPr txBox="1">
            <a:spLocks noChangeArrowheads="1"/>
          </p:cNvSpPr>
          <p:nvPr userDrawn="1"/>
        </p:nvSpPr>
        <p:spPr bwMode="auto">
          <a:xfrm>
            <a:off x="152400" y="6400800"/>
            <a:ext cx="2819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defRPr/>
            </a:pPr>
            <a:r>
              <a:rPr lang="en-US" sz="1200" b="1" smtClean="0">
                <a:solidFill>
                  <a:srgbClr val="FFFFFF"/>
                </a:solidFill>
              </a:rPr>
              <a:t>Floyd, Digital Fundamentals, 10</a:t>
            </a:r>
            <a:r>
              <a:rPr lang="en-US" sz="1200" b="1" baseline="30000" smtClean="0">
                <a:solidFill>
                  <a:srgbClr val="FFFFFF"/>
                </a:solidFill>
              </a:rPr>
              <a:t>th</a:t>
            </a:r>
            <a:r>
              <a:rPr lang="en-US" sz="1200" b="1" smtClean="0">
                <a:solidFill>
                  <a:srgbClr val="FFFFFF"/>
                </a:solidFill>
              </a:rPr>
              <a:t> ed</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Text Box 8"/>
          <p:cNvSpPr txBox="1">
            <a:spLocks noChangeArrowheads="1"/>
          </p:cNvSpPr>
          <p:nvPr userDrawn="1"/>
        </p:nvSpPr>
        <p:spPr bwMode="auto">
          <a:xfrm>
            <a:off x="3886200" y="6400800"/>
            <a:ext cx="5105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defRPr/>
            </a:pPr>
            <a:r>
              <a:rPr lang="en-US" sz="1200" smtClean="0">
                <a:solidFill>
                  <a:srgbClr val="996633"/>
                </a:solidFill>
              </a:rPr>
              <a:t>© 2009 Pearson Education, Upper Saddle River, NJ 07458. All Rights Reserved</a:t>
            </a:r>
          </a:p>
        </p:txBody>
      </p:sp>
      <p:sp>
        <p:nvSpPr>
          <p:cNvPr id="1027" name="Text Box 9"/>
          <p:cNvSpPr txBox="1">
            <a:spLocks noChangeArrowheads="1"/>
          </p:cNvSpPr>
          <p:nvPr userDrawn="1"/>
        </p:nvSpPr>
        <p:spPr bwMode="auto">
          <a:xfrm>
            <a:off x="152400" y="6400800"/>
            <a:ext cx="2819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defRPr/>
            </a:pPr>
            <a:r>
              <a:rPr lang="en-US" sz="1200" smtClean="0">
                <a:solidFill>
                  <a:srgbClr val="996633"/>
                </a:solidFill>
              </a:rPr>
              <a:t>Floyd, Digital Fundamentals, 10</a:t>
            </a:r>
            <a:r>
              <a:rPr lang="en-US" sz="1200" baseline="30000" smtClean="0">
                <a:solidFill>
                  <a:srgbClr val="996633"/>
                </a:solidFill>
              </a:rPr>
              <a:t>th</a:t>
            </a:r>
            <a:r>
              <a:rPr lang="en-US" sz="1200" smtClean="0">
                <a:solidFill>
                  <a:srgbClr val="996633"/>
                </a:solidFill>
              </a:rPr>
              <a:t> ed</a:t>
            </a:r>
          </a:p>
        </p:txBody>
      </p:sp>
    </p:spTree>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iming>
    <p:tnLst>
      <p:par>
        <p:cTn id="1" dur="indefinite" restart="never" nodeType="tmRoot"/>
      </p:par>
    </p:tnLst>
  </p:timing>
  <p:hf sldNum="0" hdr="0" ftr="0" dt="0"/>
  <p:txStyles>
    <p:titleStyle>
      <a:lvl1pPr algn="l" rtl="0" eaLnBrk="0" fontAlgn="base" hangingPunct="0">
        <a:spcBef>
          <a:spcPct val="0"/>
        </a:spcBef>
        <a:spcAft>
          <a:spcPct val="0"/>
        </a:spcAft>
        <a:defRPr sz="3200" b="1" kern="1200">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defRPr>
      </a:lvl2pPr>
      <a:lvl3pPr algn="l" rtl="0" eaLnBrk="0" fontAlgn="base" hangingPunct="0">
        <a:spcBef>
          <a:spcPct val="0"/>
        </a:spcBef>
        <a:spcAft>
          <a:spcPct val="0"/>
        </a:spcAft>
        <a:defRPr sz="3200" b="1">
          <a:solidFill>
            <a:schemeClr val="tx2"/>
          </a:solidFill>
          <a:latin typeface="Arial" panose="020B0604020202020204" pitchFamily="34" charset="0"/>
        </a:defRPr>
      </a:lvl3pPr>
      <a:lvl4pPr algn="l" rtl="0" eaLnBrk="0" fontAlgn="base" hangingPunct="0">
        <a:spcBef>
          <a:spcPct val="0"/>
        </a:spcBef>
        <a:spcAft>
          <a:spcPct val="0"/>
        </a:spcAft>
        <a:defRPr sz="3200" b="1">
          <a:solidFill>
            <a:schemeClr val="tx2"/>
          </a:solidFill>
          <a:latin typeface="Arial" panose="020B0604020202020204" pitchFamily="34" charset="0"/>
        </a:defRPr>
      </a:lvl4pPr>
      <a:lvl5pPr algn="l" rtl="0" eaLnBrk="0" fontAlgn="base" hangingPunct="0">
        <a:spcBef>
          <a:spcPct val="0"/>
        </a:spcBef>
        <a:spcAft>
          <a:spcPct val="0"/>
        </a:spcAft>
        <a:defRPr sz="3200" b="1">
          <a:solidFill>
            <a:schemeClr val="tx2"/>
          </a:solidFill>
          <a:latin typeface="Arial" panose="020B0604020202020204" pitchFamily="34" charset="0"/>
        </a:defRPr>
      </a:lvl5pPr>
      <a:lvl6pPr marL="457200" algn="l" rtl="0" eaLnBrk="0" fontAlgn="base" hangingPunct="0">
        <a:spcBef>
          <a:spcPct val="0"/>
        </a:spcBef>
        <a:spcAft>
          <a:spcPct val="0"/>
        </a:spcAft>
        <a:defRPr sz="3200" b="1">
          <a:solidFill>
            <a:schemeClr val="tx2"/>
          </a:solidFill>
          <a:latin typeface="Arial" panose="020B0604020202020204" pitchFamily="34" charset="0"/>
        </a:defRPr>
      </a:lvl6pPr>
      <a:lvl7pPr marL="914400" algn="l" rtl="0" eaLnBrk="0" fontAlgn="base" hangingPunct="0">
        <a:spcBef>
          <a:spcPct val="0"/>
        </a:spcBef>
        <a:spcAft>
          <a:spcPct val="0"/>
        </a:spcAft>
        <a:defRPr sz="3200" b="1">
          <a:solidFill>
            <a:schemeClr val="tx2"/>
          </a:solidFill>
          <a:latin typeface="Arial" panose="020B0604020202020204" pitchFamily="34" charset="0"/>
        </a:defRPr>
      </a:lvl7pPr>
      <a:lvl8pPr marL="1371600" algn="l" rtl="0" eaLnBrk="0" fontAlgn="base" hangingPunct="0">
        <a:spcBef>
          <a:spcPct val="0"/>
        </a:spcBef>
        <a:spcAft>
          <a:spcPct val="0"/>
        </a:spcAft>
        <a:defRPr sz="3200" b="1">
          <a:solidFill>
            <a:schemeClr val="tx2"/>
          </a:solidFill>
          <a:latin typeface="Arial" panose="020B0604020202020204" pitchFamily="34" charset="0"/>
        </a:defRPr>
      </a:lvl8pPr>
      <a:lvl9pPr marL="1828800" algn="l" rtl="0" eaLnBrk="0" fontAlgn="base" hangingPunct="0">
        <a:spcBef>
          <a:spcPct val="0"/>
        </a:spcBef>
        <a:spcAft>
          <a:spcPct val="0"/>
        </a:spcAft>
        <a:defRPr sz="32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2"/>
        </a:buClr>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6.emf"/><Relationship Id="rId5" Type="http://schemas.openxmlformats.org/officeDocument/2006/relationships/oleObject" Target="../embeddings/oleObject3.bin"/><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39.emf"/><Relationship Id="rId4" Type="http://schemas.openxmlformats.org/officeDocument/2006/relationships/oleObject" Target="../embeddings/oleObject4.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7.png"/><Relationship Id="rId5" Type="http://schemas.openxmlformats.org/officeDocument/2006/relationships/image" Target="../media/image50.png"/><Relationship Id="rId10" Type="http://schemas.openxmlformats.org/officeDocument/2006/relationships/image" Target="../media/image56.png"/><Relationship Id="rId4" Type="http://schemas.openxmlformats.org/officeDocument/2006/relationships/image" Target="../media/image49.png"/><Relationship Id="rId9"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49.xml"/><Relationship Id="rId20" Type="http://schemas.openxmlformats.org/officeDocument/2006/relationships/image" Target="../media/image81.png"/><Relationship Id="rId16"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1.png"/><Relationship Id="rId14" Type="http://schemas.openxmlformats.org/officeDocument/2006/relationships/image" Target="../media/image7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50.xml"/><Relationship Id="rId20" Type="http://schemas.openxmlformats.org/officeDocument/2006/relationships/image" Target="../media/image82.png"/><Relationship Id="rId16"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1.png"/><Relationship Id="rId14" Type="http://schemas.openxmlformats.org/officeDocument/2006/relationships/image" Target="../media/image75.png"/></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51.xml"/><Relationship Id="rId16"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1.png"/><Relationship Id="rId9" Type="http://schemas.openxmlformats.org/officeDocument/2006/relationships/image" Target="../media/image83.png"/><Relationship Id="rId14" Type="http://schemas.openxmlformats.org/officeDocument/2006/relationships/image" Target="../media/image75.png"/></Relationships>
</file>

<file path=ppt/slides/_rels/slide5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52.xml"/><Relationship Id="rId16"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1.png"/><Relationship Id="rId9" Type="http://schemas.openxmlformats.org/officeDocument/2006/relationships/image" Target="../media/image84.png"/><Relationship Id="rId14" Type="http://schemas.openxmlformats.org/officeDocument/2006/relationships/image" Target="../media/image75.png"/></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53.xml"/><Relationship Id="rId16"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1.png"/><Relationship Id="rId9" Type="http://schemas.openxmlformats.org/officeDocument/2006/relationships/image" Target="../media/image85.png"/><Relationship Id="rId14" Type="http://schemas.openxmlformats.org/officeDocument/2006/relationships/image" Target="../media/image75.png"/></Relationships>
</file>

<file path=ppt/slides/_rels/slide5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54.xml"/><Relationship Id="rId16"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1.png"/><Relationship Id="rId9" Type="http://schemas.openxmlformats.org/officeDocument/2006/relationships/image" Target="../media/image86.png"/><Relationship Id="rId14" Type="http://schemas.openxmlformats.org/officeDocument/2006/relationships/image" Target="../media/image75.png"/></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55.xml"/><Relationship Id="rId16"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1.png"/><Relationship Id="rId9" Type="http://schemas.openxmlformats.org/officeDocument/2006/relationships/image" Target="../media/image87.png"/><Relationship Id="rId14" Type="http://schemas.openxmlformats.org/officeDocument/2006/relationships/image" Target="../media/image75.png"/></Relationships>
</file>

<file path=ppt/slides/_rels/slide5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0.png"/><Relationship Id="rId7" Type="http://schemas.openxmlformats.org/officeDocument/2006/relationships/image" Target="../media/image65.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56.xml"/><Relationship Id="rId16"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72.png"/><Relationship Id="rId5" Type="http://schemas.openxmlformats.org/officeDocument/2006/relationships/image" Target="../media/image62.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61.png"/><Relationship Id="rId9" Type="http://schemas.openxmlformats.org/officeDocument/2006/relationships/image" Target="../media/image88.png"/><Relationship Id="rId14" Type="http://schemas.openxmlformats.org/officeDocument/2006/relationships/image" Target="../media/image75.png"/></Relationships>
</file>

<file path=ppt/slides/_rels/slide5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67.png"/><Relationship Id="rId7" Type="http://schemas.openxmlformats.org/officeDocument/2006/relationships/image" Target="../media/image92.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71.emf"/></Relationships>
</file>

<file path=ppt/slides/_rels/slide6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74.emf"/></Relationships>
</file>

<file path=ppt/slides/_rels/slide6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8.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2" name="Rectangle 14"/>
          <p:cNvSpPr>
            <a:spLocks noChangeArrowheads="1"/>
          </p:cNvSpPr>
          <p:nvPr/>
        </p:nvSpPr>
        <p:spPr bwMode="auto">
          <a:xfrm>
            <a:off x="0" y="0"/>
            <a:ext cx="9144000" cy="6858000"/>
          </a:xfrm>
          <a:prstGeom prst="rect">
            <a:avLst/>
          </a:prstGeom>
          <a:gradFill rotWithShape="1">
            <a:gsLst>
              <a:gs pos="0">
                <a:srgbClr val="3399FF"/>
              </a:gs>
              <a:gs pos="50000">
                <a:schemeClr val="hlink"/>
              </a:gs>
              <a:gs pos="100000">
                <a:srgbClr val="3399FF"/>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5123" name="Rectangle 15"/>
          <p:cNvSpPr>
            <a:spLocks noChangeArrowheads="1"/>
          </p:cNvSpPr>
          <p:nvPr/>
        </p:nvSpPr>
        <p:spPr bwMode="auto">
          <a:xfrm>
            <a:off x="1447800" y="0"/>
            <a:ext cx="6324600" cy="6858000"/>
          </a:xfrm>
          <a:prstGeom prst="rect">
            <a:avLst/>
          </a:prstGeom>
          <a:solidFill>
            <a:srgbClr val="DDDDDD"/>
          </a:solidFill>
          <a:ln w="28575">
            <a:solidFill>
              <a:schemeClr val="tx1"/>
            </a:solidFill>
            <a:miter lim="800000"/>
            <a:headEnd/>
            <a:tailEnd/>
          </a:ln>
          <a:effectLst/>
        </p:spPr>
        <p:txBody>
          <a:bodyPr wrap="none" anchor="ctr"/>
          <a:lstStyle/>
          <a:p>
            <a:endParaRPr lang="en-US"/>
          </a:p>
        </p:txBody>
      </p:sp>
      <p:sp>
        <p:nvSpPr>
          <p:cNvPr id="5124" name="Rectangle 10"/>
          <p:cNvSpPr>
            <a:spLocks noChangeArrowheads="1"/>
          </p:cNvSpPr>
          <p:nvPr/>
        </p:nvSpPr>
        <p:spPr bwMode="auto">
          <a:xfrm>
            <a:off x="1905000" y="228600"/>
            <a:ext cx="5410200" cy="6477000"/>
          </a:xfrm>
          <a:prstGeom prst="rect">
            <a:avLst/>
          </a:prstGeom>
          <a:solidFill>
            <a:schemeClr val="tx1"/>
          </a:solidFill>
          <a:ln w="9525">
            <a:solidFill>
              <a:schemeClr val="tx1"/>
            </a:solidFill>
            <a:miter lim="800000"/>
            <a:headEnd/>
            <a:tailEnd/>
          </a:ln>
          <a:effectLst/>
        </p:spPr>
        <p:txBody>
          <a:bodyPr wrap="none" anchor="ctr"/>
          <a:lstStyle/>
          <a:p>
            <a:endParaRPr lang="en-US"/>
          </a:p>
        </p:txBody>
      </p:sp>
      <p:sp>
        <p:nvSpPr>
          <p:cNvPr id="5125" name="Text Box 12"/>
          <p:cNvSpPr txBox="1">
            <a:spLocks noChangeArrowheads="1"/>
          </p:cNvSpPr>
          <p:nvPr/>
        </p:nvSpPr>
        <p:spPr bwMode="auto">
          <a:xfrm>
            <a:off x="2133600" y="457200"/>
            <a:ext cx="4876800" cy="2369880"/>
          </a:xfrm>
          <a:prstGeom prst="rect">
            <a:avLst/>
          </a:prstGeom>
          <a:solidFill>
            <a:schemeClr val="tx1"/>
          </a:solidFill>
          <a:ln w="9525">
            <a:noFill/>
            <a:miter lim="800000"/>
            <a:headEnd/>
            <a:tailEnd/>
          </a:ln>
          <a:effectLst/>
        </p:spPr>
        <p:txBody>
          <a:bodyPr>
            <a:spAutoFit/>
          </a:bodyPr>
          <a:lstStyle/>
          <a:p>
            <a:pPr algn="ctr" eaLnBrk="1" hangingPunct="1">
              <a:spcBef>
                <a:spcPct val="50000"/>
              </a:spcBef>
            </a:pPr>
            <a:r>
              <a:rPr lang="en-US" sz="2800" dirty="0" smtClean="0">
                <a:solidFill>
                  <a:schemeClr val="bg1"/>
                </a:solidFill>
                <a:latin typeface="Arial" charset="0"/>
              </a:rPr>
              <a:t>CS 123</a:t>
            </a:r>
            <a:endParaRPr lang="en-US" sz="2800" dirty="0">
              <a:solidFill>
                <a:schemeClr val="bg1"/>
              </a:solidFill>
              <a:latin typeface="Arial" charset="0"/>
            </a:endParaRPr>
          </a:p>
          <a:p>
            <a:pPr algn="ctr" eaLnBrk="1" hangingPunct="1">
              <a:spcBef>
                <a:spcPct val="50000"/>
              </a:spcBef>
            </a:pPr>
            <a:r>
              <a:rPr lang="en-US" sz="2800" dirty="0">
                <a:solidFill>
                  <a:schemeClr val="bg1"/>
                </a:solidFill>
                <a:latin typeface="Arial" charset="0"/>
              </a:rPr>
              <a:t>DIGITAL LOGIC DESIGN</a:t>
            </a:r>
          </a:p>
          <a:p>
            <a:pPr algn="ctr" eaLnBrk="1" hangingPunct="1">
              <a:spcBef>
                <a:spcPct val="50000"/>
              </a:spcBef>
            </a:pPr>
            <a:r>
              <a:rPr lang="en-US" sz="2800" smtClean="0">
                <a:solidFill>
                  <a:schemeClr val="bg1"/>
                </a:solidFill>
                <a:latin typeface="Arial" charset="0"/>
              </a:rPr>
              <a:t>Spring 2020</a:t>
            </a:r>
            <a:endParaRPr lang="en-US" sz="2800" dirty="0">
              <a:solidFill>
                <a:schemeClr val="bg1"/>
              </a:solidFill>
              <a:latin typeface="Arial" charset="0"/>
            </a:endParaRPr>
          </a:p>
          <a:p>
            <a:pPr algn="ctr" eaLnBrk="1" hangingPunct="1">
              <a:spcBef>
                <a:spcPct val="50000"/>
              </a:spcBef>
            </a:pPr>
            <a:r>
              <a:rPr lang="en-US" dirty="0">
                <a:solidFill>
                  <a:schemeClr val="bg1"/>
                </a:solidFill>
                <a:latin typeface="Arial" charset="0"/>
              </a:rPr>
              <a:t>Engr. Muhammad </a:t>
            </a:r>
            <a:r>
              <a:rPr lang="en-US" dirty="0" err="1">
                <a:solidFill>
                  <a:schemeClr val="bg1"/>
                </a:solidFill>
                <a:latin typeface="Arial" charset="0"/>
              </a:rPr>
              <a:t>Asad</a:t>
            </a:r>
            <a:r>
              <a:rPr lang="en-US" dirty="0">
                <a:solidFill>
                  <a:schemeClr val="bg1"/>
                </a:solidFill>
                <a:latin typeface="Arial" charset="0"/>
              </a:rPr>
              <a:t> </a:t>
            </a:r>
            <a:r>
              <a:rPr lang="en-US" dirty="0" err="1" smtClean="0">
                <a:solidFill>
                  <a:schemeClr val="bg1"/>
                </a:solidFill>
                <a:latin typeface="Arial" charset="0"/>
              </a:rPr>
              <a:t>Hussain</a:t>
            </a:r>
            <a:endParaRPr lang="en-US" dirty="0">
              <a:solidFill>
                <a:schemeClr val="bg1"/>
              </a:solidFill>
              <a:latin typeface="Arial" charset="0"/>
            </a:endParaRPr>
          </a:p>
        </p:txBody>
      </p:sp>
      <p:pic>
        <p:nvPicPr>
          <p:cNvPr id="5126" name="Picture 20" descr="Cover image for DF10-small"/>
          <p:cNvPicPr>
            <a:picLocks noChangeAspect="1" noChangeArrowheads="1"/>
          </p:cNvPicPr>
          <p:nvPr/>
        </p:nvPicPr>
        <p:blipFill>
          <a:blip r:embed="rId3"/>
          <a:srcRect/>
          <a:stretch>
            <a:fillRect/>
          </a:stretch>
        </p:blipFill>
        <p:spPr bwMode="auto">
          <a:xfrm>
            <a:off x="2286000" y="3230563"/>
            <a:ext cx="4572000" cy="3017837"/>
          </a:xfrm>
          <a:prstGeom prst="rect">
            <a:avLst/>
          </a:prstGeom>
          <a:noFill/>
          <a:ln w="9525">
            <a:noFill/>
            <a:miter lim="800000"/>
            <a:headEnd/>
            <a:tailEnd/>
          </a:ln>
        </p:spPr>
      </p:pic>
      <p:sp>
        <p:nvSpPr>
          <p:cNvPr id="2061" name="Text Box 13"/>
          <p:cNvSpPr txBox="1">
            <a:spLocks noChangeArrowheads="1"/>
          </p:cNvSpPr>
          <p:nvPr/>
        </p:nvSpPr>
        <p:spPr bwMode="auto">
          <a:xfrm>
            <a:off x="3352800" y="4343400"/>
            <a:ext cx="2590800" cy="584775"/>
          </a:xfrm>
          <a:prstGeom prst="rect">
            <a:avLst/>
          </a:prstGeom>
          <a:solidFill>
            <a:srgbClr val="996633"/>
          </a:solidFill>
          <a:ln w="19050">
            <a:solidFill>
              <a:srgbClr val="FF9900"/>
            </a:solidFill>
            <a:miter lim="800000"/>
            <a:headEnd/>
            <a:tailEnd/>
          </a:ln>
          <a:effectLst/>
        </p:spPr>
        <p:txBody>
          <a:bodyPr wrap="square">
            <a:spAutoFit/>
          </a:bodyPr>
          <a:lstStyle/>
          <a:p>
            <a:pPr eaLnBrk="1" hangingPunct="1">
              <a:spcBef>
                <a:spcPct val="50000"/>
              </a:spcBef>
            </a:pPr>
            <a:r>
              <a:rPr lang="en-US" sz="3200" b="1" dirty="0" smtClean="0">
                <a:solidFill>
                  <a:srgbClr val="000000"/>
                </a:solidFill>
              </a:rPr>
              <a:t>COUNTERS</a:t>
            </a:r>
            <a:endParaRPr lang="en-US" sz="3200" b="1" dirty="0">
              <a:solidFill>
                <a:srgbClr val="000000"/>
              </a:solidFill>
            </a:endParaRPr>
          </a:p>
        </p:txBody>
      </p:sp>
      <p:sp>
        <p:nvSpPr>
          <p:cNvPr id="5128" name="Text Box 19"/>
          <p:cNvSpPr txBox="1">
            <a:spLocks noChangeArrowheads="1"/>
          </p:cNvSpPr>
          <p:nvPr/>
        </p:nvSpPr>
        <p:spPr bwMode="auto">
          <a:xfrm>
            <a:off x="5334000" y="6324600"/>
            <a:ext cx="2438400" cy="274638"/>
          </a:xfrm>
          <a:prstGeom prst="rect">
            <a:avLst/>
          </a:prstGeom>
          <a:noFill/>
          <a:ln w="9525">
            <a:noFill/>
            <a:miter lim="800000"/>
            <a:headEnd/>
            <a:tailEnd/>
          </a:ln>
          <a:effectLst/>
        </p:spPr>
        <p:txBody>
          <a:bodyPr>
            <a:spAutoFit/>
          </a:bodyPr>
          <a:lstStyle/>
          <a:p>
            <a:pPr eaLnBrk="1" hangingPunct="1">
              <a:spcBef>
                <a:spcPct val="50000"/>
              </a:spcBef>
            </a:pPr>
            <a:r>
              <a:rPr lang="en-US" sz="1200">
                <a:solidFill>
                  <a:srgbClr val="996633"/>
                </a:solidFill>
              </a:rPr>
              <a:t>Usman Institute of Technology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061"/>
                                        </p:tgtEl>
                                        <p:attrNameLst>
                                          <p:attrName>style.visibility</p:attrName>
                                        </p:attrNameLst>
                                      </p:cBhvr>
                                      <p:to>
                                        <p:strVal val="visible"/>
                                      </p:to>
                                    </p:set>
                                    <p:anim calcmode="lin" valueType="num">
                                      <p:cBhvr>
                                        <p:cTn id="7" dur="1000" fill="hold"/>
                                        <p:tgtEl>
                                          <p:spTgt spid="2061"/>
                                        </p:tgtEl>
                                        <p:attrNameLst>
                                          <p:attrName>ppt_w</p:attrName>
                                        </p:attrNameLst>
                                      </p:cBhvr>
                                      <p:tavLst>
                                        <p:tav tm="0">
                                          <p:val>
                                            <p:strVal val="#ppt_w*0.70"/>
                                          </p:val>
                                        </p:tav>
                                        <p:tav tm="100000">
                                          <p:val>
                                            <p:strVal val="#ppt_w"/>
                                          </p:val>
                                        </p:tav>
                                      </p:tavLst>
                                    </p:anim>
                                    <p:anim calcmode="lin" valueType="num">
                                      <p:cBhvr>
                                        <p:cTn id="8" dur="1000" fill="hold"/>
                                        <p:tgtEl>
                                          <p:spTgt spid="2061"/>
                                        </p:tgtEl>
                                        <p:attrNameLst>
                                          <p:attrName>ppt_h</p:attrName>
                                        </p:attrNameLst>
                                      </p:cBhvr>
                                      <p:tavLst>
                                        <p:tav tm="0">
                                          <p:val>
                                            <p:strVal val="#ppt_h"/>
                                          </p:val>
                                        </p:tav>
                                        <p:tav tm="100000">
                                          <p:val>
                                            <p:strVal val="#ppt_h"/>
                                          </p:val>
                                        </p:tav>
                                      </p:tavLst>
                                    </p:anim>
                                    <p:animEffect transition="in" filter="fade">
                                      <p:cBhvr>
                                        <p:cTn id="9" dur="1000"/>
                                        <p:tgtEl>
                                          <p:spTgt spid="2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1"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2" name="Rectangle 2"/>
          <p:cNvSpPr>
            <a:spLocks noChangeArrowheads="1"/>
          </p:cNvSpPr>
          <p:nvPr/>
        </p:nvSpPr>
        <p:spPr bwMode="auto">
          <a:xfrm>
            <a:off x="1066800" y="1295400"/>
            <a:ext cx="6705600" cy="4800600"/>
          </a:xfrm>
          <a:prstGeom prst="rect">
            <a:avLst/>
          </a:prstGeom>
          <a:noFill/>
          <a:ln w="9525">
            <a:noFill/>
            <a:miter lim="800000"/>
            <a:headEnd/>
            <a:tailEnd/>
          </a:ln>
          <a:effectLst/>
        </p:spPr>
        <p:txBody>
          <a:bodyPr wrap="none" anchor="ctr"/>
          <a:lstStyle/>
          <a:p>
            <a:pPr algn="ctr" eaLnBrk="1" hangingPunct="1"/>
            <a:endParaRPr lang="en-US"/>
          </a:p>
        </p:txBody>
      </p:sp>
      <p:sp>
        <p:nvSpPr>
          <p:cNvPr id="22" name="Rectangle 2"/>
          <p:cNvSpPr>
            <a:spLocks noChangeArrowheads="1"/>
          </p:cNvSpPr>
          <p:nvPr/>
        </p:nvSpPr>
        <p:spPr bwMode="auto">
          <a:xfrm>
            <a:off x="762000" y="1295400"/>
            <a:ext cx="7543800" cy="4800600"/>
          </a:xfrm>
          <a:prstGeom prst="rect">
            <a:avLst/>
          </a:prstGeom>
          <a:noFill/>
          <a:ln w="9525">
            <a:noFill/>
            <a:miter lim="800000"/>
            <a:headEnd/>
            <a:tailEnd/>
          </a:ln>
          <a:effectLst/>
        </p:spPr>
        <p:txBody>
          <a:bodyPr wrap="none" anchor="ctr"/>
          <a:lstStyle/>
          <a:p>
            <a:pPr algn="ctr" eaLnBrk="1" hangingPunct="1"/>
            <a:endParaRPr lang="en-US"/>
          </a:p>
        </p:txBody>
      </p:sp>
      <p:sp>
        <p:nvSpPr>
          <p:cNvPr id="34" name="Rectangle 15"/>
          <p:cNvSpPr>
            <a:spLocks noChangeArrowheads="1"/>
          </p:cNvSpPr>
          <p:nvPr/>
        </p:nvSpPr>
        <p:spPr bwMode="auto">
          <a:xfrm>
            <a:off x="914400" y="762000"/>
            <a:ext cx="4636847"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a:solidFill>
                  <a:srgbClr val="FFFF99"/>
                </a:solidFill>
              </a:rPr>
              <a:t>3</a:t>
            </a:r>
            <a:r>
              <a:rPr lang="en-US" dirty="0" smtClean="0">
                <a:solidFill>
                  <a:srgbClr val="FFFF99"/>
                </a:solidFill>
              </a:rPr>
              <a:t>-Bit Asynchronous Binary Counter</a:t>
            </a:r>
            <a:endParaRPr lang="en-US" dirty="0">
              <a:solidFill>
                <a:srgbClr val="FFFF99"/>
              </a:solidFill>
            </a:endParaRPr>
          </a:p>
        </p:txBody>
      </p:sp>
      <p:pic>
        <p:nvPicPr>
          <p:cNvPr id="2" name="Picture 1"/>
          <p:cNvPicPr>
            <a:picLocks noChangeAspect="1"/>
          </p:cNvPicPr>
          <p:nvPr/>
        </p:nvPicPr>
        <p:blipFill>
          <a:blip r:embed="rId4"/>
          <a:stretch>
            <a:fillRect/>
          </a:stretch>
        </p:blipFill>
        <p:spPr>
          <a:xfrm>
            <a:off x="914401" y="1295400"/>
            <a:ext cx="6858000" cy="2095893"/>
          </a:xfrm>
          <a:prstGeom prst="rect">
            <a:avLst/>
          </a:prstGeom>
        </p:spPr>
      </p:pic>
      <p:sp>
        <p:nvSpPr>
          <p:cNvPr id="14" name="Rectangle 10"/>
          <p:cNvSpPr>
            <a:spLocks noChangeArrowheads="1"/>
          </p:cNvSpPr>
          <p:nvPr/>
        </p:nvSpPr>
        <p:spPr bwMode="auto">
          <a:xfrm>
            <a:off x="1979613" y="3733800"/>
            <a:ext cx="382587" cy="244475"/>
          </a:xfrm>
          <a:prstGeom prst="rect">
            <a:avLst/>
          </a:prstGeom>
          <a:noFill/>
          <a:ln w="9525">
            <a:noFill/>
            <a:miter lim="800000"/>
            <a:headEnd/>
            <a:tailEnd/>
          </a:ln>
        </p:spPr>
        <p:txBody>
          <a:bodyPr wrap="none" lIns="0" tIns="0" rIns="0" bIns="0">
            <a:spAutoFit/>
          </a:bodyPr>
          <a:lstStyle/>
          <a:p>
            <a:r>
              <a:rPr lang="en-US" sz="1600" i="1">
                <a:solidFill>
                  <a:srgbClr val="000000"/>
                </a:solidFill>
                <a:latin typeface="Times" pitchFamily="18" charset="0"/>
              </a:rPr>
              <a:t>CLK</a:t>
            </a:r>
            <a:endParaRPr lang="en-US" sz="1600"/>
          </a:p>
        </p:txBody>
      </p:sp>
      <p:sp>
        <p:nvSpPr>
          <p:cNvPr id="15" name="Text Box 16"/>
          <p:cNvSpPr txBox="1">
            <a:spLocks noChangeArrowheads="1"/>
          </p:cNvSpPr>
          <p:nvPr/>
        </p:nvSpPr>
        <p:spPr bwMode="auto">
          <a:xfrm>
            <a:off x="1981200" y="4191000"/>
            <a:ext cx="533400" cy="336550"/>
          </a:xfrm>
          <a:prstGeom prst="rect">
            <a:avLst/>
          </a:prstGeom>
          <a:noFill/>
          <a:ln w="9525">
            <a:noFill/>
            <a:miter lim="800000"/>
            <a:headEnd/>
            <a:tailEnd/>
          </a:ln>
          <a:effectLst/>
        </p:spPr>
        <p:txBody>
          <a:bodyPr>
            <a:spAutoFit/>
          </a:bodyPr>
          <a:lstStyle/>
          <a:p>
            <a:pPr>
              <a:spcBef>
                <a:spcPct val="50000"/>
              </a:spcBef>
            </a:pPr>
            <a:r>
              <a:rPr lang="en-US" sz="1600" i="1" dirty="0">
                <a:solidFill>
                  <a:srgbClr val="FF0000"/>
                </a:solidFill>
              </a:rPr>
              <a:t>Q</a:t>
            </a:r>
            <a:r>
              <a:rPr lang="en-US" sz="1600" baseline="-25000" dirty="0">
                <a:solidFill>
                  <a:srgbClr val="FF0000"/>
                </a:solidFill>
              </a:rPr>
              <a:t>0</a:t>
            </a:r>
          </a:p>
        </p:txBody>
      </p:sp>
      <p:sp>
        <p:nvSpPr>
          <p:cNvPr id="16" name="Text Box 24"/>
          <p:cNvSpPr txBox="1">
            <a:spLocks noChangeArrowheads="1"/>
          </p:cNvSpPr>
          <p:nvPr/>
        </p:nvSpPr>
        <p:spPr bwMode="auto">
          <a:xfrm>
            <a:off x="1981200" y="4800600"/>
            <a:ext cx="533400" cy="336550"/>
          </a:xfrm>
          <a:prstGeom prst="rect">
            <a:avLst/>
          </a:prstGeom>
          <a:noFill/>
          <a:ln w="9525">
            <a:noFill/>
            <a:miter lim="800000"/>
            <a:headEnd/>
            <a:tailEnd/>
          </a:ln>
          <a:effectLst/>
        </p:spPr>
        <p:txBody>
          <a:bodyPr>
            <a:spAutoFit/>
          </a:bodyPr>
          <a:lstStyle/>
          <a:p>
            <a:pPr>
              <a:spcBef>
                <a:spcPct val="50000"/>
              </a:spcBef>
            </a:pPr>
            <a:r>
              <a:rPr lang="en-US" sz="1600" i="1">
                <a:solidFill>
                  <a:srgbClr val="FF0000"/>
                </a:solidFill>
              </a:rPr>
              <a:t>Q</a:t>
            </a:r>
            <a:r>
              <a:rPr lang="en-US" sz="1600" baseline="-25000">
                <a:solidFill>
                  <a:srgbClr val="FF0000"/>
                </a:solidFill>
              </a:rPr>
              <a:t>1</a:t>
            </a:r>
          </a:p>
        </p:txBody>
      </p:sp>
      <p:sp>
        <p:nvSpPr>
          <p:cNvPr id="17" name="Text Box 25"/>
          <p:cNvSpPr txBox="1">
            <a:spLocks noChangeArrowheads="1"/>
          </p:cNvSpPr>
          <p:nvPr/>
        </p:nvSpPr>
        <p:spPr bwMode="auto">
          <a:xfrm>
            <a:off x="1981200" y="5410200"/>
            <a:ext cx="533400" cy="336550"/>
          </a:xfrm>
          <a:prstGeom prst="rect">
            <a:avLst/>
          </a:prstGeom>
          <a:noFill/>
          <a:ln w="9525">
            <a:noFill/>
            <a:miter lim="800000"/>
            <a:headEnd/>
            <a:tailEnd/>
          </a:ln>
          <a:effectLst/>
        </p:spPr>
        <p:txBody>
          <a:bodyPr>
            <a:spAutoFit/>
          </a:bodyPr>
          <a:lstStyle/>
          <a:p>
            <a:pPr>
              <a:spcBef>
                <a:spcPct val="50000"/>
              </a:spcBef>
            </a:pPr>
            <a:r>
              <a:rPr lang="en-US" sz="1600" i="1" dirty="0">
                <a:solidFill>
                  <a:srgbClr val="FF0000"/>
                </a:solidFill>
              </a:rPr>
              <a:t>Q</a:t>
            </a:r>
            <a:r>
              <a:rPr lang="en-US" sz="1600" baseline="-25000" dirty="0">
                <a:solidFill>
                  <a:srgbClr val="FF0000"/>
                </a:solidFill>
              </a:rPr>
              <a:t>2</a:t>
            </a:r>
          </a:p>
        </p:txBody>
      </p:sp>
      <p:graphicFrame>
        <p:nvGraphicFramePr>
          <p:cNvPr id="18" name="Object 32"/>
          <p:cNvGraphicFramePr>
            <a:graphicFrameLocks noChangeAspect="1"/>
          </p:cNvGraphicFramePr>
          <p:nvPr/>
        </p:nvGraphicFramePr>
        <p:xfrm>
          <a:off x="2438400" y="3584575"/>
          <a:ext cx="5257800" cy="2206625"/>
        </p:xfrm>
        <a:graphic>
          <a:graphicData uri="http://schemas.openxmlformats.org/presentationml/2006/ole">
            <mc:AlternateContent xmlns:mc="http://schemas.openxmlformats.org/markup-compatibility/2006">
              <mc:Choice xmlns:v="urn:schemas-microsoft-com:vml" Requires="v">
                <p:oleObj spid="_x0000_s20529" name="CorelDRAW" r:id="rId5" imgW="3021370" imgH="1268943" progId="CorelDRAW.Graphic.13">
                  <p:embed/>
                </p:oleObj>
              </mc:Choice>
              <mc:Fallback>
                <p:oleObj name="CorelDRAW" r:id="rId5" imgW="3021370" imgH="1268943" progId="CorelDRAW.Graphic.1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3584575"/>
                        <a:ext cx="5257800" cy="220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Rectangle 35"/>
          <p:cNvSpPr>
            <a:spLocks noChangeArrowheads="1"/>
          </p:cNvSpPr>
          <p:nvPr/>
        </p:nvSpPr>
        <p:spPr bwMode="auto">
          <a:xfrm>
            <a:off x="2438400" y="3581400"/>
            <a:ext cx="5334000" cy="2209800"/>
          </a:xfrm>
          <a:prstGeom prst="rect">
            <a:avLst/>
          </a:prstGeom>
          <a:solidFill>
            <a:srgbClr val="FFFFFF"/>
          </a:solidFill>
          <a:ln w="9525">
            <a:noFill/>
            <a:miter lim="800000"/>
            <a:headEnd/>
            <a:tailEnd/>
          </a:ln>
          <a:effectLst/>
        </p:spPr>
        <p:txBody>
          <a:bodyPr wrap="none" anchor="ctr"/>
          <a:lstStyle/>
          <a:p>
            <a:endParaRPr lang="en-US"/>
          </a:p>
        </p:txBody>
      </p:sp>
    </p:spTree>
    <p:extLst>
      <p:ext uri="{BB962C8B-B14F-4D97-AF65-F5344CB8AC3E}">
        <p14:creationId xmlns:p14="http://schemas.microsoft.com/office/powerpoint/2010/main" val="2249398227"/>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8" fill="hold" grpId="0" nodeType="clickEffect">
                                  <p:stCondLst>
                                    <p:cond delay="0"/>
                                  </p:stCondLst>
                                  <p:childTnLst>
                                    <p:animEffect transition="out" filter="wipe(left)">
                                      <p:cBhvr>
                                        <p:cTn id="20" dur="1000"/>
                                        <p:tgtEl>
                                          <p:spTgt spid="19"/>
                                        </p:tgtEl>
                                      </p:cBhvr>
                                    </p:animEffect>
                                    <p:set>
                                      <p:cBhvr>
                                        <p:cTn id="21" dur="1" fill="hold">
                                          <p:stCondLst>
                                            <p:cond delay="9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2" name="Rectangle 2"/>
          <p:cNvSpPr>
            <a:spLocks noChangeArrowheads="1"/>
          </p:cNvSpPr>
          <p:nvPr/>
        </p:nvSpPr>
        <p:spPr bwMode="auto">
          <a:xfrm>
            <a:off x="1066800" y="1295400"/>
            <a:ext cx="6705600" cy="4800600"/>
          </a:xfrm>
          <a:prstGeom prst="rect">
            <a:avLst/>
          </a:prstGeom>
          <a:noFill/>
          <a:ln w="9525">
            <a:noFill/>
            <a:miter lim="800000"/>
            <a:headEnd/>
            <a:tailEnd/>
          </a:ln>
          <a:effectLst/>
        </p:spPr>
        <p:txBody>
          <a:bodyPr wrap="none" anchor="ctr"/>
          <a:lstStyle/>
          <a:p>
            <a:pPr algn="ctr" eaLnBrk="1" hangingPunct="1"/>
            <a:endParaRPr lang="en-US"/>
          </a:p>
        </p:txBody>
      </p:sp>
      <p:sp>
        <p:nvSpPr>
          <p:cNvPr id="22" name="Rectangle 2"/>
          <p:cNvSpPr>
            <a:spLocks noChangeArrowheads="1"/>
          </p:cNvSpPr>
          <p:nvPr/>
        </p:nvSpPr>
        <p:spPr bwMode="auto">
          <a:xfrm>
            <a:off x="762000" y="1295400"/>
            <a:ext cx="7543800" cy="4800600"/>
          </a:xfrm>
          <a:prstGeom prst="rect">
            <a:avLst/>
          </a:prstGeom>
          <a:noFill/>
          <a:ln w="9525">
            <a:noFill/>
            <a:miter lim="800000"/>
            <a:headEnd/>
            <a:tailEnd/>
          </a:ln>
          <a:effectLst/>
        </p:spPr>
        <p:txBody>
          <a:bodyPr wrap="none" anchor="ctr"/>
          <a:lstStyle/>
          <a:p>
            <a:pPr algn="ctr" eaLnBrk="1" hangingPunct="1"/>
            <a:endParaRPr lang="en-US"/>
          </a:p>
        </p:txBody>
      </p:sp>
      <p:sp>
        <p:nvSpPr>
          <p:cNvPr id="34" name="Rectangle 15"/>
          <p:cNvSpPr>
            <a:spLocks noChangeArrowheads="1"/>
          </p:cNvSpPr>
          <p:nvPr/>
        </p:nvSpPr>
        <p:spPr bwMode="auto">
          <a:xfrm>
            <a:off x="914400" y="762000"/>
            <a:ext cx="4636847"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a:solidFill>
                  <a:srgbClr val="FFFF99"/>
                </a:solidFill>
              </a:rPr>
              <a:t>3</a:t>
            </a:r>
            <a:r>
              <a:rPr lang="en-US" dirty="0" smtClean="0">
                <a:solidFill>
                  <a:srgbClr val="FFFF99"/>
                </a:solidFill>
              </a:rPr>
              <a:t>-Bit Asynchronous Binary Counter</a:t>
            </a:r>
            <a:endParaRPr lang="en-US" dirty="0">
              <a:solidFill>
                <a:srgbClr val="FFFF99"/>
              </a:solidFill>
            </a:endParaRPr>
          </a:p>
        </p:txBody>
      </p:sp>
      <p:pic>
        <p:nvPicPr>
          <p:cNvPr id="3" name="Picture 2"/>
          <p:cNvPicPr>
            <a:picLocks noChangeAspect="1"/>
          </p:cNvPicPr>
          <p:nvPr/>
        </p:nvPicPr>
        <p:blipFill>
          <a:blip r:embed="rId3"/>
          <a:stretch>
            <a:fillRect/>
          </a:stretch>
        </p:blipFill>
        <p:spPr>
          <a:xfrm>
            <a:off x="1295400" y="1752600"/>
            <a:ext cx="6324290" cy="4165191"/>
          </a:xfrm>
          <a:prstGeom prst="rect">
            <a:avLst/>
          </a:prstGeom>
        </p:spPr>
      </p:pic>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838200"/>
            <a:ext cx="2468563" cy="46672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a:solidFill>
                  <a:srgbClr val="FFFF99"/>
                </a:solidFill>
              </a:rPr>
              <a:t>Propagation Delay</a:t>
            </a:r>
          </a:p>
        </p:txBody>
      </p:sp>
      <p:sp>
        <p:nvSpPr>
          <p:cNvPr id="15" name="Text Box 14"/>
          <p:cNvSpPr txBox="1">
            <a:spLocks noChangeArrowheads="1"/>
          </p:cNvSpPr>
          <p:nvPr/>
        </p:nvSpPr>
        <p:spPr bwMode="auto">
          <a:xfrm>
            <a:off x="1066800" y="1676400"/>
            <a:ext cx="7162800" cy="3416320"/>
          </a:xfrm>
          <a:prstGeom prst="rect">
            <a:avLst/>
          </a:prstGeom>
          <a:noFill/>
          <a:ln w="9525">
            <a:noFill/>
            <a:miter lim="800000"/>
            <a:headEnd/>
            <a:tailEnd/>
          </a:ln>
          <a:effectLst/>
        </p:spPr>
        <p:txBody>
          <a:bodyPr>
            <a:spAutoFit/>
          </a:bodyPr>
          <a:lstStyle/>
          <a:p>
            <a:pPr algn="just"/>
            <a:r>
              <a:rPr lang="en-US" dirty="0" smtClean="0"/>
              <a:t>Asynchronous counters are commonly referred to as </a:t>
            </a:r>
            <a:r>
              <a:rPr lang="en-US" b="1" dirty="0" smtClean="0"/>
              <a:t>ripple counters </a:t>
            </a:r>
            <a:r>
              <a:rPr lang="en-US" dirty="0" smtClean="0"/>
              <a:t>for the following reason:</a:t>
            </a:r>
            <a:endParaRPr lang="en-US" b="1" dirty="0" smtClean="0"/>
          </a:p>
          <a:p>
            <a:pPr algn="just"/>
            <a:endParaRPr lang="en-US" dirty="0" smtClean="0"/>
          </a:p>
          <a:p>
            <a:pPr algn="just"/>
            <a:r>
              <a:rPr lang="en-US" dirty="0" smtClean="0"/>
              <a:t>All the stages(FFs) in a counter do not change there states together.</a:t>
            </a:r>
          </a:p>
          <a:p>
            <a:pPr algn="just"/>
            <a:endParaRPr lang="en-US" dirty="0" smtClean="0"/>
          </a:p>
          <a:p>
            <a:pPr algn="just"/>
            <a:r>
              <a:rPr lang="en-US" dirty="0" smtClean="0"/>
              <a:t>First of all, 1</a:t>
            </a:r>
            <a:r>
              <a:rPr lang="en-US" baseline="30000" dirty="0" smtClean="0"/>
              <a:t>st</a:t>
            </a:r>
            <a:r>
              <a:rPr lang="en-US" dirty="0" smtClean="0"/>
              <a:t> stage changes its state then the state of next stage changes with respect to the output of 1</a:t>
            </a:r>
            <a:r>
              <a:rPr lang="en-US" baseline="30000" dirty="0" smtClean="0"/>
              <a:t>st</a:t>
            </a:r>
            <a:r>
              <a:rPr lang="en-US" dirty="0" smtClean="0"/>
              <a:t> stage and so on.</a:t>
            </a:r>
          </a:p>
        </p:txBody>
      </p:sp>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09600"/>
            <a:ext cx="2468563" cy="46672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a:solidFill>
                  <a:srgbClr val="FFFF99"/>
                </a:solidFill>
              </a:rPr>
              <a:t>Propagation Delay</a:t>
            </a:r>
          </a:p>
        </p:txBody>
      </p:sp>
      <p:sp>
        <p:nvSpPr>
          <p:cNvPr id="15" name="Text Box 14"/>
          <p:cNvSpPr txBox="1">
            <a:spLocks noChangeArrowheads="1"/>
          </p:cNvSpPr>
          <p:nvPr/>
        </p:nvSpPr>
        <p:spPr bwMode="auto">
          <a:xfrm>
            <a:off x="914400" y="1295400"/>
            <a:ext cx="7162800" cy="1569660"/>
          </a:xfrm>
          <a:prstGeom prst="rect">
            <a:avLst/>
          </a:prstGeom>
          <a:noFill/>
          <a:ln w="9525">
            <a:noFill/>
            <a:miter lim="800000"/>
            <a:headEnd/>
            <a:tailEnd/>
          </a:ln>
          <a:effectLst/>
        </p:spPr>
        <p:txBody>
          <a:bodyPr>
            <a:spAutoFit/>
          </a:bodyPr>
          <a:lstStyle/>
          <a:p>
            <a:pPr algn="just"/>
            <a:r>
              <a:rPr lang="en-US" dirty="0" smtClean="0"/>
              <a:t>To illustrate this concept, consider 3-bit asynchronous binary counter.</a:t>
            </a:r>
          </a:p>
          <a:p>
            <a:pPr algn="just"/>
            <a:r>
              <a:rPr lang="en-US" dirty="0" smtClean="0"/>
              <a:t> All the FFs changes there state on leading-edge of the CLK. This is shown in figure below.</a:t>
            </a:r>
            <a:endParaRPr lang="en-US" dirty="0"/>
          </a:p>
        </p:txBody>
      </p:sp>
      <p:pic>
        <p:nvPicPr>
          <p:cNvPr id="21507" name="Picture 3"/>
          <p:cNvPicPr>
            <a:picLocks noChangeAspect="1" noChangeArrowheads="1"/>
          </p:cNvPicPr>
          <p:nvPr/>
        </p:nvPicPr>
        <p:blipFill>
          <a:blip r:embed="rId3"/>
          <a:srcRect/>
          <a:stretch>
            <a:fillRect/>
          </a:stretch>
        </p:blipFill>
        <p:spPr bwMode="auto">
          <a:xfrm>
            <a:off x="2705100" y="3089313"/>
            <a:ext cx="5829300" cy="2854287"/>
          </a:xfrm>
          <a:prstGeom prst="rect">
            <a:avLst/>
          </a:prstGeom>
          <a:noFill/>
          <a:ln w="9525">
            <a:noFill/>
            <a:miter lim="800000"/>
            <a:headEnd/>
            <a:tailEnd/>
          </a:ln>
          <a:effectLst/>
        </p:spPr>
      </p:pic>
      <p:sp>
        <p:nvSpPr>
          <p:cNvPr id="22" name="Text Box 15"/>
          <p:cNvSpPr txBox="1">
            <a:spLocks noChangeArrowheads="1"/>
          </p:cNvSpPr>
          <p:nvPr/>
        </p:nvSpPr>
        <p:spPr bwMode="auto">
          <a:xfrm>
            <a:off x="533400" y="3413125"/>
            <a:ext cx="2133600" cy="1938992"/>
          </a:xfrm>
          <a:prstGeom prst="rect">
            <a:avLst/>
          </a:prstGeom>
          <a:noFill/>
          <a:ln w="9525">
            <a:noFill/>
            <a:miter lim="800000"/>
            <a:headEnd/>
            <a:tailEnd/>
          </a:ln>
          <a:effectLst/>
        </p:spPr>
        <p:txBody>
          <a:bodyPr wrap="square">
            <a:spAutoFit/>
          </a:bodyPr>
          <a:lstStyle/>
          <a:p>
            <a:pPr algn="just">
              <a:spcBef>
                <a:spcPct val="50000"/>
              </a:spcBef>
            </a:pPr>
            <a:r>
              <a:rPr lang="en-US" sz="2000" dirty="0"/>
              <a:t>Notice how delays are cumulative as each stage in a counter is clocked later than the previous stage.</a:t>
            </a:r>
          </a:p>
        </p:txBody>
      </p:sp>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981075"/>
            <a:ext cx="2468563" cy="46672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a:solidFill>
                  <a:srgbClr val="FFFF99"/>
                </a:solidFill>
              </a:rPr>
              <a:t>Propagation Delay</a:t>
            </a:r>
          </a:p>
        </p:txBody>
      </p:sp>
      <p:sp>
        <p:nvSpPr>
          <p:cNvPr id="15" name="Text Box 14"/>
          <p:cNvSpPr txBox="1">
            <a:spLocks noChangeArrowheads="1"/>
          </p:cNvSpPr>
          <p:nvPr/>
        </p:nvSpPr>
        <p:spPr bwMode="auto">
          <a:xfrm>
            <a:off x="914400" y="1981200"/>
            <a:ext cx="7162800" cy="3046988"/>
          </a:xfrm>
          <a:prstGeom prst="rect">
            <a:avLst/>
          </a:prstGeom>
          <a:noFill/>
          <a:ln w="9525">
            <a:noFill/>
            <a:miter lim="800000"/>
            <a:headEnd/>
            <a:tailEnd/>
          </a:ln>
          <a:effectLst/>
        </p:spPr>
        <p:txBody>
          <a:bodyPr>
            <a:spAutoFit/>
          </a:bodyPr>
          <a:lstStyle/>
          <a:p>
            <a:pPr algn="just"/>
            <a:r>
              <a:rPr lang="en-US" dirty="0" smtClean="0"/>
              <a:t>This cumulative delay of an asynchronous counter is a major disadvantage in many applications because it limits the rate at which the counter can be clocked and creates decoding problems. </a:t>
            </a:r>
          </a:p>
          <a:p>
            <a:pPr algn="just"/>
            <a:endParaRPr lang="en-US" dirty="0" smtClean="0"/>
          </a:p>
          <a:p>
            <a:pPr algn="just"/>
            <a:r>
              <a:rPr lang="en-US" dirty="0" smtClean="0"/>
              <a:t>The maximum cumulative delay in a counter must be less than the period of the clock waveform.</a:t>
            </a:r>
          </a:p>
          <a:p>
            <a:pPr algn="just"/>
            <a:r>
              <a:rPr lang="en-US" dirty="0" smtClean="0"/>
              <a:t> </a:t>
            </a:r>
            <a:endParaRPr lang="en-US" dirty="0"/>
          </a:p>
        </p:txBody>
      </p:sp>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24" name="Rectangle 8"/>
          <p:cNvSpPr>
            <a:spLocks noChangeArrowheads="1"/>
          </p:cNvSpPr>
          <p:nvPr/>
        </p:nvSpPr>
        <p:spPr bwMode="auto">
          <a:xfrm>
            <a:off x="780288" y="609600"/>
            <a:ext cx="6110968"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Counter with negative edge trigger JK flip-flops</a:t>
            </a:r>
            <a:endParaRPr lang="en-US" dirty="0">
              <a:solidFill>
                <a:srgbClr val="FFFF99"/>
              </a:solidFill>
            </a:endParaRPr>
          </a:p>
        </p:txBody>
      </p:sp>
      <p:sp>
        <p:nvSpPr>
          <p:cNvPr id="20" name="TextBox 19"/>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a:t>
            </a:r>
            <a:r>
              <a:rPr lang="en-US" sz="1600" dirty="0" smtClean="0">
                <a:solidFill>
                  <a:srgbClr val="FFFF66"/>
                </a:solidFill>
              </a:rPr>
              <a:t>Engr. Muhammad </a:t>
            </a:r>
            <a:r>
              <a:rPr lang="en-US" sz="1600" dirty="0" err="1" smtClean="0">
                <a:solidFill>
                  <a:srgbClr val="FFFF66"/>
                </a:solidFill>
              </a:rPr>
              <a:t>Asad</a:t>
            </a:r>
            <a:r>
              <a:rPr lang="en-US" sz="1600" dirty="0" smtClean="0">
                <a:solidFill>
                  <a:srgbClr val="FFFF66"/>
                </a:solidFill>
              </a:rPr>
              <a:t> </a:t>
            </a:r>
            <a:r>
              <a:rPr lang="en-US" sz="1600" dirty="0" err="1" smtClean="0">
                <a:solidFill>
                  <a:srgbClr val="FFFF66"/>
                </a:solidFill>
              </a:rPr>
              <a:t>Hussain</a:t>
            </a:r>
            <a:r>
              <a:rPr lang="en-US" sz="1600" dirty="0" smtClean="0">
                <a:solidFill>
                  <a:srgbClr val="FFFF66"/>
                </a:solidFill>
              </a:rPr>
              <a:t>                                                          </a:t>
            </a:r>
            <a:r>
              <a:rPr lang="en-US" sz="1600" dirty="0" err="1" smtClean="0">
                <a:solidFill>
                  <a:srgbClr val="FFFF66"/>
                </a:solidFill>
              </a:rPr>
              <a:t>Usman</a:t>
            </a:r>
            <a:r>
              <a:rPr lang="en-US" sz="1600" dirty="0" smtClean="0">
                <a:solidFill>
                  <a:srgbClr val="FFFF66"/>
                </a:solidFill>
              </a:rPr>
              <a:t> Institute of Technology</a:t>
            </a:r>
            <a:endParaRPr lang="en-US" sz="1600" dirty="0">
              <a:solidFill>
                <a:srgbClr val="FFFF66"/>
              </a:solidFill>
            </a:endParaRPr>
          </a:p>
        </p:txBody>
      </p:sp>
      <p:pic>
        <p:nvPicPr>
          <p:cNvPr id="2" name="Picture 1"/>
          <p:cNvPicPr>
            <a:picLocks noChangeAspect="1"/>
          </p:cNvPicPr>
          <p:nvPr/>
        </p:nvPicPr>
        <p:blipFill>
          <a:blip r:embed="rId3"/>
          <a:stretch>
            <a:fillRect/>
          </a:stretch>
        </p:blipFill>
        <p:spPr>
          <a:xfrm>
            <a:off x="1600200" y="1676400"/>
            <a:ext cx="5791200" cy="3596459"/>
          </a:xfrm>
          <a:prstGeom prst="rect">
            <a:avLst/>
          </a:prstGeom>
        </p:spPr>
      </p:pic>
    </p:spTree>
    <p:extLst>
      <p:ext uri="{BB962C8B-B14F-4D97-AF65-F5344CB8AC3E}">
        <p14:creationId xmlns:p14="http://schemas.microsoft.com/office/powerpoint/2010/main" val="21214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7224" name="Rectangle 8"/>
          <p:cNvSpPr>
            <a:spLocks noChangeArrowheads="1"/>
          </p:cNvSpPr>
          <p:nvPr/>
        </p:nvSpPr>
        <p:spPr bwMode="auto">
          <a:xfrm>
            <a:off x="780288" y="457200"/>
            <a:ext cx="1329210"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Counting</a:t>
            </a:r>
            <a:endParaRPr lang="en-US" dirty="0">
              <a:solidFill>
                <a:srgbClr val="FFFF99"/>
              </a:solidFill>
            </a:endParaRPr>
          </a:p>
        </p:txBody>
      </p:sp>
      <p:sp>
        <p:nvSpPr>
          <p:cNvPr id="20" name="TextBox 19"/>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a:t>
            </a:r>
            <a:r>
              <a:rPr lang="en-US" sz="1600" dirty="0" smtClean="0">
                <a:solidFill>
                  <a:srgbClr val="FFFF66"/>
                </a:solidFill>
              </a:rPr>
              <a:t>Engr. Muhammad </a:t>
            </a:r>
            <a:r>
              <a:rPr lang="en-US" sz="1600" dirty="0" err="1" smtClean="0">
                <a:solidFill>
                  <a:srgbClr val="FFFF66"/>
                </a:solidFill>
              </a:rPr>
              <a:t>Asad</a:t>
            </a:r>
            <a:r>
              <a:rPr lang="en-US" sz="1600" dirty="0" smtClean="0">
                <a:solidFill>
                  <a:srgbClr val="FFFF66"/>
                </a:solidFill>
              </a:rPr>
              <a:t> </a:t>
            </a:r>
            <a:r>
              <a:rPr lang="en-US" sz="1600" dirty="0" err="1" smtClean="0">
                <a:solidFill>
                  <a:srgbClr val="FFFF66"/>
                </a:solidFill>
              </a:rPr>
              <a:t>Hussain</a:t>
            </a:r>
            <a:r>
              <a:rPr lang="en-US" sz="1600" dirty="0" smtClean="0">
                <a:solidFill>
                  <a:srgbClr val="FFFF66"/>
                </a:solidFill>
              </a:rPr>
              <a:t>                                                          </a:t>
            </a:r>
            <a:r>
              <a:rPr lang="en-US" sz="1600" dirty="0" err="1" smtClean="0">
                <a:solidFill>
                  <a:srgbClr val="FFFF66"/>
                </a:solidFill>
              </a:rPr>
              <a:t>Usman</a:t>
            </a:r>
            <a:r>
              <a:rPr lang="en-US" sz="1600" dirty="0" smtClean="0">
                <a:solidFill>
                  <a:srgbClr val="FFFF66"/>
                </a:solidFill>
              </a:rPr>
              <a:t> Institute of Technology</a:t>
            </a:r>
            <a:endParaRPr lang="en-US" sz="1600" dirty="0">
              <a:solidFill>
                <a:srgbClr val="FFFF66"/>
              </a:solidFill>
            </a:endParaRPr>
          </a:p>
        </p:txBody>
      </p:sp>
      <p:pic>
        <p:nvPicPr>
          <p:cNvPr id="5" name="Picture 4"/>
          <p:cNvPicPr>
            <a:picLocks noChangeAspect="1"/>
          </p:cNvPicPr>
          <p:nvPr/>
        </p:nvPicPr>
        <p:blipFill>
          <a:blip r:embed="rId3"/>
          <a:stretch>
            <a:fillRect/>
          </a:stretch>
        </p:blipFill>
        <p:spPr>
          <a:xfrm>
            <a:off x="780288" y="952500"/>
            <a:ext cx="5815775" cy="5268408"/>
          </a:xfrm>
          <a:prstGeom prst="rect">
            <a:avLst/>
          </a:prstGeom>
        </p:spPr>
      </p:pic>
      <p:pic>
        <p:nvPicPr>
          <p:cNvPr id="6" name="Picture 5"/>
          <p:cNvPicPr>
            <a:picLocks noChangeAspect="1"/>
          </p:cNvPicPr>
          <p:nvPr/>
        </p:nvPicPr>
        <p:blipFill>
          <a:blip r:embed="rId4"/>
          <a:stretch>
            <a:fillRect/>
          </a:stretch>
        </p:blipFill>
        <p:spPr>
          <a:xfrm>
            <a:off x="1114425" y="4895850"/>
            <a:ext cx="3705225" cy="991250"/>
          </a:xfrm>
          <a:prstGeom prst="rect">
            <a:avLst/>
          </a:prstGeom>
        </p:spPr>
      </p:pic>
    </p:spTree>
    <p:extLst>
      <p:ext uri="{BB962C8B-B14F-4D97-AF65-F5344CB8AC3E}">
        <p14:creationId xmlns:p14="http://schemas.microsoft.com/office/powerpoint/2010/main" val="356580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981075"/>
            <a:ext cx="41504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Asynchronous Decade Counters</a:t>
            </a:r>
            <a:endParaRPr lang="en-US" dirty="0">
              <a:solidFill>
                <a:srgbClr val="FFFF99"/>
              </a:solidFill>
            </a:endParaRPr>
          </a:p>
        </p:txBody>
      </p:sp>
      <p:sp>
        <p:nvSpPr>
          <p:cNvPr id="15" name="Text Box 14"/>
          <p:cNvSpPr txBox="1">
            <a:spLocks noChangeArrowheads="1"/>
          </p:cNvSpPr>
          <p:nvPr/>
        </p:nvSpPr>
        <p:spPr bwMode="auto">
          <a:xfrm>
            <a:off x="914400" y="1828800"/>
            <a:ext cx="7162800" cy="3785652"/>
          </a:xfrm>
          <a:prstGeom prst="rect">
            <a:avLst/>
          </a:prstGeom>
          <a:noFill/>
          <a:ln w="9525">
            <a:noFill/>
            <a:miter lim="800000"/>
            <a:headEnd/>
            <a:tailEnd/>
          </a:ln>
          <a:effectLst/>
        </p:spPr>
        <p:txBody>
          <a:bodyPr>
            <a:spAutoFit/>
          </a:bodyPr>
          <a:lstStyle/>
          <a:p>
            <a:pPr algn="just"/>
            <a:r>
              <a:rPr lang="en-US" dirty="0" smtClean="0"/>
              <a:t>The </a:t>
            </a:r>
            <a:r>
              <a:rPr lang="en-US" b="1" dirty="0" smtClean="0"/>
              <a:t>modulus </a:t>
            </a:r>
            <a:r>
              <a:rPr lang="en-US" dirty="0" smtClean="0"/>
              <a:t>of a counter is the number of unique states through which the counter will sequence. </a:t>
            </a:r>
          </a:p>
          <a:p>
            <a:pPr algn="just"/>
            <a:endParaRPr lang="en-US" dirty="0" smtClean="0"/>
          </a:p>
          <a:p>
            <a:pPr algn="just"/>
            <a:r>
              <a:rPr lang="en-US" dirty="0" smtClean="0"/>
              <a:t>The maximum possible number of states (maximum modulus) of a counter is 2</a:t>
            </a:r>
            <a:r>
              <a:rPr lang="en-US" i="1" baseline="30000" dirty="0" smtClean="0"/>
              <a:t>n</a:t>
            </a:r>
            <a:r>
              <a:rPr lang="en-US" i="1" dirty="0" smtClean="0"/>
              <a:t>, </a:t>
            </a:r>
            <a:r>
              <a:rPr lang="en-US" dirty="0" smtClean="0"/>
              <a:t>where </a:t>
            </a:r>
            <a:r>
              <a:rPr lang="en-US" i="1" dirty="0" smtClean="0"/>
              <a:t>n </a:t>
            </a:r>
            <a:r>
              <a:rPr lang="en-US" dirty="0" smtClean="0"/>
              <a:t>is the number of flip-flops in the counter. Counters can be designed to have a number of states in their sequence that is less than the maximum of 2</a:t>
            </a:r>
            <a:r>
              <a:rPr lang="en-US" i="1" baseline="30000" dirty="0" smtClean="0"/>
              <a:t>n</a:t>
            </a:r>
            <a:r>
              <a:rPr lang="en-US" i="1" dirty="0" smtClean="0"/>
              <a:t>. </a:t>
            </a:r>
          </a:p>
          <a:p>
            <a:pPr algn="just"/>
            <a:endParaRPr lang="en-US" dirty="0" smtClean="0"/>
          </a:p>
          <a:p>
            <a:pPr algn="just"/>
            <a:r>
              <a:rPr lang="en-US" dirty="0" smtClean="0"/>
              <a:t>This type of sequence is called a </a:t>
            </a:r>
            <a:r>
              <a:rPr lang="en-US" b="1" i="1" dirty="0" smtClean="0"/>
              <a:t>truncated sequence</a:t>
            </a:r>
            <a:r>
              <a:rPr lang="en-US" dirty="0" smtClean="0"/>
              <a:t>. </a:t>
            </a:r>
            <a:endParaRPr lang="en-US" dirty="0"/>
          </a:p>
        </p:txBody>
      </p:sp>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981075"/>
            <a:ext cx="41504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Asynchronous Decade Counters</a:t>
            </a:r>
            <a:endParaRPr lang="en-US" dirty="0">
              <a:solidFill>
                <a:srgbClr val="FFFF99"/>
              </a:solidFill>
            </a:endParaRPr>
          </a:p>
        </p:txBody>
      </p:sp>
      <p:sp>
        <p:nvSpPr>
          <p:cNvPr id="15" name="Text Box 14"/>
          <p:cNvSpPr txBox="1">
            <a:spLocks noChangeArrowheads="1"/>
          </p:cNvSpPr>
          <p:nvPr/>
        </p:nvSpPr>
        <p:spPr bwMode="auto">
          <a:xfrm>
            <a:off x="914400" y="1828800"/>
            <a:ext cx="7162800" cy="3416320"/>
          </a:xfrm>
          <a:prstGeom prst="rect">
            <a:avLst/>
          </a:prstGeom>
          <a:noFill/>
          <a:ln w="9525">
            <a:noFill/>
            <a:miter lim="800000"/>
            <a:headEnd/>
            <a:tailEnd/>
          </a:ln>
          <a:effectLst/>
        </p:spPr>
        <p:txBody>
          <a:bodyPr>
            <a:spAutoFit/>
          </a:bodyPr>
          <a:lstStyle/>
          <a:p>
            <a:pPr algn="just"/>
            <a:r>
              <a:rPr lang="en-US" dirty="0" smtClean="0"/>
              <a:t>One common modulus for counters with truncated sequences is ten (called MOD10).</a:t>
            </a:r>
          </a:p>
          <a:p>
            <a:pPr algn="just"/>
            <a:endParaRPr lang="en-US" dirty="0" smtClean="0"/>
          </a:p>
          <a:p>
            <a:pPr algn="just"/>
            <a:r>
              <a:rPr lang="en-US" dirty="0" smtClean="0"/>
              <a:t>Counters with ten states in their sequence are called </a:t>
            </a:r>
            <a:r>
              <a:rPr lang="en-US" b="1" dirty="0" smtClean="0"/>
              <a:t>decade counters. </a:t>
            </a:r>
          </a:p>
          <a:p>
            <a:pPr algn="just"/>
            <a:endParaRPr lang="en-US" dirty="0" smtClean="0"/>
          </a:p>
          <a:p>
            <a:pPr algn="just"/>
            <a:r>
              <a:rPr lang="en-US" dirty="0" smtClean="0"/>
              <a:t>A decade counter with a count sequence of zero (0000) through nine (1001) is a BCD decade counter because its ten-state sequence produces the BCD code. </a:t>
            </a:r>
          </a:p>
        </p:txBody>
      </p:sp>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981075"/>
            <a:ext cx="41504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Asynchronous Decade Counters</a:t>
            </a:r>
            <a:endParaRPr lang="en-US" dirty="0">
              <a:solidFill>
                <a:srgbClr val="FFFF99"/>
              </a:solidFill>
            </a:endParaRPr>
          </a:p>
        </p:txBody>
      </p:sp>
      <p:sp>
        <p:nvSpPr>
          <p:cNvPr id="15" name="Text Box 14"/>
          <p:cNvSpPr txBox="1">
            <a:spLocks noChangeArrowheads="1"/>
          </p:cNvSpPr>
          <p:nvPr/>
        </p:nvSpPr>
        <p:spPr bwMode="auto">
          <a:xfrm>
            <a:off x="914400" y="1828800"/>
            <a:ext cx="7162800" cy="2677656"/>
          </a:xfrm>
          <a:prstGeom prst="rect">
            <a:avLst/>
          </a:prstGeom>
          <a:noFill/>
          <a:ln w="9525">
            <a:noFill/>
            <a:miter lim="800000"/>
            <a:headEnd/>
            <a:tailEnd/>
          </a:ln>
          <a:effectLst/>
        </p:spPr>
        <p:txBody>
          <a:bodyPr>
            <a:spAutoFit/>
          </a:bodyPr>
          <a:lstStyle/>
          <a:p>
            <a:pPr algn="just"/>
            <a:r>
              <a:rPr lang="en-US" dirty="0" smtClean="0"/>
              <a:t>This type of counter is useful in display applications in which BCD is required for conversion to a decimal readout.</a:t>
            </a:r>
          </a:p>
          <a:p>
            <a:pPr algn="just"/>
            <a:endParaRPr lang="en-US" dirty="0" smtClean="0"/>
          </a:p>
          <a:p>
            <a:pPr algn="just"/>
            <a:r>
              <a:rPr lang="en-US" dirty="0" smtClean="0"/>
              <a:t>To obtain a truncated sequence, it is necessary to force the counter to recycle before going through all of its possible states. </a:t>
            </a:r>
            <a:endParaRPr lang="en-US" dirty="0"/>
          </a:p>
        </p:txBody>
      </p:sp>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2" name="Rectangle 2"/>
          <p:cNvSpPr>
            <a:spLocks noChangeArrowheads="1"/>
          </p:cNvSpPr>
          <p:nvPr/>
        </p:nvSpPr>
        <p:spPr bwMode="auto">
          <a:xfrm>
            <a:off x="1066800" y="1295400"/>
            <a:ext cx="6705600" cy="4800600"/>
          </a:xfrm>
          <a:prstGeom prst="rect">
            <a:avLst/>
          </a:prstGeom>
          <a:noFill/>
          <a:ln w="9525">
            <a:noFill/>
            <a:miter lim="800000"/>
            <a:headEnd/>
            <a:tailEnd/>
          </a:ln>
          <a:effectLst/>
        </p:spPr>
        <p:txBody>
          <a:bodyPr wrap="none" anchor="ctr"/>
          <a:lstStyle/>
          <a:p>
            <a:pPr algn="ctr" eaLnBrk="1" hangingPunct="1"/>
            <a:endParaRPr lang="en-US"/>
          </a:p>
        </p:txBody>
      </p:sp>
      <p:sp>
        <p:nvSpPr>
          <p:cNvPr id="13" name="Text Box 8"/>
          <p:cNvSpPr txBox="1">
            <a:spLocks noChangeArrowheads="1"/>
          </p:cNvSpPr>
          <p:nvPr/>
        </p:nvSpPr>
        <p:spPr bwMode="auto">
          <a:xfrm>
            <a:off x="1371600" y="1676400"/>
            <a:ext cx="6553200" cy="1200329"/>
          </a:xfrm>
          <a:prstGeom prst="rect">
            <a:avLst/>
          </a:prstGeom>
          <a:noFill/>
          <a:ln w="9525">
            <a:noFill/>
            <a:miter lim="800000"/>
            <a:headEnd/>
            <a:tailEnd/>
          </a:ln>
          <a:effectLst/>
        </p:spPr>
        <p:txBody>
          <a:bodyPr>
            <a:spAutoFit/>
          </a:bodyPr>
          <a:lstStyle/>
          <a:p>
            <a:pPr eaLnBrk="1" hangingPunct="1">
              <a:spcBef>
                <a:spcPct val="50000"/>
              </a:spcBef>
            </a:pPr>
            <a:r>
              <a:rPr lang="en-US" dirty="0"/>
              <a:t>As you know, the binary count sequence follows a familiar pattern of 0’s and 1’s </a:t>
            </a:r>
            <a:r>
              <a:rPr lang="en-US" dirty="0" smtClean="0"/>
              <a:t>as illustrated in diagram below.</a:t>
            </a:r>
            <a:endParaRPr lang="en-US" dirty="0"/>
          </a:p>
        </p:txBody>
      </p:sp>
      <p:grpSp>
        <p:nvGrpSpPr>
          <p:cNvPr id="14" name="Group 9"/>
          <p:cNvGrpSpPr>
            <a:grpSpLocks/>
          </p:cNvGrpSpPr>
          <p:nvPr/>
        </p:nvGrpSpPr>
        <p:grpSpPr bwMode="auto">
          <a:xfrm>
            <a:off x="4495800" y="3278188"/>
            <a:ext cx="152400" cy="2286000"/>
            <a:chOff x="2832" y="2208"/>
            <a:chExt cx="96" cy="1440"/>
          </a:xfrm>
        </p:grpSpPr>
        <p:sp>
          <p:nvSpPr>
            <p:cNvPr id="15" name="Rectangle 10"/>
            <p:cNvSpPr>
              <a:spLocks noChangeArrowheads="1"/>
            </p:cNvSpPr>
            <p:nvPr/>
          </p:nvSpPr>
          <p:spPr bwMode="auto">
            <a:xfrm>
              <a:off x="2832" y="2208"/>
              <a:ext cx="96" cy="192"/>
            </a:xfrm>
            <a:prstGeom prst="rect">
              <a:avLst/>
            </a:prstGeom>
            <a:solidFill>
              <a:srgbClr val="CF9F6F"/>
            </a:solidFill>
            <a:ln w="9525">
              <a:noFill/>
              <a:miter lim="800000"/>
              <a:headEnd/>
              <a:tailEnd/>
            </a:ln>
            <a:effectLst/>
          </p:spPr>
          <p:txBody>
            <a:bodyPr wrap="none" anchor="ctr"/>
            <a:lstStyle/>
            <a:p>
              <a:endParaRPr lang="en-US"/>
            </a:p>
          </p:txBody>
        </p:sp>
        <p:sp>
          <p:nvSpPr>
            <p:cNvPr id="16" name="Rectangle 11"/>
            <p:cNvSpPr>
              <a:spLocks noChangeArrowheads="1"/>
            </p:cNvSpPr>
            <p:nvPr/>
          </p:nvSpPr>
          <p:spPr bwMode="auto">
            <a:xfrm>
              <a:off x="2832" y="2640"/>
              <a:ext cx="96" cy="192"/>
            </a:xfrm>
            <a:prstGeom prst="rect">
              <a:avLst/>
            </a:prstGeom>
            <a:solidFill>
              <a:srgbClr val="CF9F6F"/>
            </a:solidFill>
            <a:ln w="9525">
              <a:noFill/>
              <a:miter lim="800000"/>
              <a:headEnd/>
              <a:tailEnd/>
            </a:ln>
            <a:effectLst/>
          </p:spPr>
          <p:txBody>
            <a:bodyPr wrap="none" anchor="ctr"/>
            <a:lstStyle/>
            <a:p>
              <a:endParaRPr lang="en-US"/>
            </a:p>
          </p:txBody>
        </p:sp>
        <p:sp>
          <p:nvSpPr>
            <p:cNvPr id="17" name="Rectangle 12"/>
            <p:cNvSpPr>
              <a:spLocks noChangeArrowheads="1"/>
            </p:cNvSpPr>
            <p:nvPr/>
          </p:nvSpPr>
          <p:spPr bwMode="auto">
            <a:xfrm>
              <a:off x="2832" y="3072"/>
              <a:ext cx="96" cy="192"/>
            </a:xfrm>
            <a:prstGeom prst="rect">
              <a:avLst/>
            </a:prstGeom>
            <a:solidFill>
              <a:srgbClr val="CF9F6F"/>
            </a:solidFill>
            <a:ln w="9525">
              <a:noFill/>
              <a:miter lim="800000"/>
              <a:headEnd/>
              <a:tailEnd/>
            </a:ln>
            <a:effectLst/>
          </p:spPr>
          <p:txBody>
            <a:bodyPr wrap="none" anchor="ctr"/>
            <a:lstStyle/>
            <a:p>
              <a:endParaRPr lang="en-US"/>
            </a:p>
          </p:txBody>
        </p:sp>
        <p:sp>
          <p:nvSpPr>
            <p:cNvPr id="18" name="Rectangle 13"/>
            <p:cNvSpPr>
              <a:spLocks noChangeArrowheads="1"/>
            </p:cNvSpPr>
            <p:nvPr/>
          </p:nvSpPr>
          <p:spPr bwMode="auto">
            <a:xfrm>
              <a:off x="2832" y="3456"/>
              <a:ext cx="96" cy="192"/>
            </a:xfrm>
            <a:prstGeom prst="rect">
              <a:avLst/>
            </a:prstGeom>
            <a:solidFill>
              <a:srgbClr val="CF9F6F"/>
            </a:solidFill>
            <a:ln w="9525">
              <a:noFill/>
              <a:miter lim="800000"/>
              <a:headEnd/>
              <a:tailEnd/>
            </a:ln>
            <a:effectLst/>
          </p:spPr>
          <p:txBody>
            <a:bodyPr wrap="none" anchor="ctr"/>
            <a:lstStyle/>
            <a:p>
              <a:endParaRPr lang="en-US"/>
            </a:p>
          </p:txBody>
        </p:sp>
      </p:grpSp>
      <p:sp>
        <p:nvSpPr>
          <p:cNvPr id="19" name="Text Box 14"/>
          <p:cNvSpPr txBox="1">
            <a:spLocks noChangeArrowheads="1"/>
          </p:cNvSpPr>
          <p:nvPr/>
        </p:nvSpPr>
        <p:spPr bwMode="auto">
          <a:xfrm>
            <a:off x="4876800" y="2897188"/>
            <a:ext cx="2590800" cy="701675"/>
          </a:xfrm>
          <a:prstGeom prst="rect">
            <a:avLst/>
          </a:prstGeom>
          <a:noFill/>
          <a:ln w="9525">
            <a:noFill/>
            <a:miter lim="800000"/>
            <a:headEnd/>
            <a:tailEnd/>
          </a:ln>
          <a:effectLst/>
        </p:spPr>
        <p:txBody>
          <a:bodyPr>
            <a:spAutoFit/>
          </a:bodyPr>
          <a:lstStyle/>
          <a:p>
            <a:pPr eaLnBrk="1" hangingPunct="1">
              <a:spcBef>
                <a:spcPct val="50000"/>
              </a:spcBef>
            </a:pPr>
            <a:r>
              <a:rPr lang="en-US" sz="2000"/>
              <a:t>LSB changes on every number.</a:t>
            </a:r>
          </a:p>
        </p:txBody>
      </p:sp>
      <p:sp>
        <p:nvSpPr>
          <p:cNvPr id="20" name="Text Box 15"/>
          <p:cNvSpPr txBox="1">
            <a:spLocks noChangeArrowheads="1"/>
          </p:cNvSpPr>
          <p:nvPr/>
        </p:nvSpPr>
        <p:spPr bwMode="auto">
          <a:xfrm>
            <a:off x="4876800" y="3719513"/>
            <a:ext cx="2590800" cy="701675"/>
          </a:xfrm>
          <a:prstGeom prst="rect">
            <a:avLst/>
          </a:prstGeom>
          <a:noFill/>
          <a:ln w="9525">
            <a:noFill/>
            <a:miter lim="800000"/>
            <a:headEnd/>
            <a:tailEnd/>
          </a:ln>
          <a:effectLst/>
        </p:spPr>
        <p:txBody>
          <a:bodyPr>
            <a:spAutoFit/>
          </a:bodyPr>
          <a:lstStyle/>
          <a:p>
            <a:pPr eaLnBrk="1" hangingPunct="1">
              <a:spcBef>
                <a:spcPct val="50000"/>
              </a:spcBef>
            </a:pPr>
            <a:r>
              <a:rPr lang="en-US" sz="2000"/>
              <a:t>The next bit changes on every other number.</a:t>
            </a:r>
          </a:p>
        </p:txBody>
      </p:sp>
      <p:sp>
        <p:nvSpPr>
          <p:cNvPr id="21" name="Rectangle 16"/>
          <p:cNvSpPr>
            <a:spLocks noChangeArrowheads="1"/>
          </p:cNvSpPr>
          <p:nvPr/>
        </p:nvSpPr>
        <p:spPr bwMode="auto">
          <a:xfrm>
            <a:off x="4114800" y="4291013"/>
            <a:ext cx="134938" cy="1273175"/>
          </a:xfrm>
          <a:prstGeom prst="rect">
            <a:avLst/>
          </a:prstGeom>
          <a:solidFill>
            <a:srgbClr val="FF5B5B"/>
          </a:solidFill>
          <a:ln w="9525">
            <a:noFill/>
            <a:miter lim="800000"/>
            <a:headEnd/>
            <a:tailEnd/>
          </a:ln>
          <a:effectLst/>
        </p:spPr>
        <p:txBody>
          <a:bodyPr wrap="none" anchor="ctr"/>
          <a:lstStyle/>
          <a:p>
            <a:endParaRPr lang="en-US"/>
          </a:p>
        </p:txBody>
      </p:sp>
      <p:grpSp>
        <p:nvGrpSpPr>
          <p:cNvPr id="22" name="Group 17"/>
          <p:cNvGrpSpPr>
            <a:grpSpLocks/>
          </p:cNvGrpSpPr>
          <p:nvPr/>
        </p:nvGrpSpPr>
        <p:grpSpPr bwMode="auto">
          <a:xfrm>
            <a:off x="4292600" y="3648075"/>
            <a:ext cx="152400" cy="1916113"/>
            <a:chOff x="2704" y="2441"/>
            <a:chExt cx="96" cy="1207"/>
          </a:xfrm>
        </p:grpSpPr>
        <p:sp>
          <p:nvSpPr>
            <p:cNvPr id="23" name="Rectangle 18"/>
            <p:cNvSpPr>
              <a:spLocks noChangeArrowheads="1"/>
            </p:cNvSpPr>
            <p:nvPr/>
          </p:nvSpPr>
          <p:spPr bwMode="auto">
            <a:xfrm>
              <a:off x="2704" y="2441"/>
              <a:ext cx="96" cy="384"/>
            </a:xfrm>
            <a:prstGeom prst="rect">
              <a:avLst/>
            </a:prstGeom>
            <a:solidFill>
              <a:srgbClr val="66CCFF"/>
            </a:solidFill>
            <a:ln w="9525">
              <a:noFill/>
              <a:miter lim="800000"/>
              <a:headEnd/>
              <a:tailEnd/>
            </a:ln>
            <a:effectLst/>
          </p:spPr>
          <p:txBody>
            <a:bodyPr wrap="none" anchor="ctr"/>
            <a:lstStyle/>
            <a:p>
              <a:endParaRPr lang="en-US"/>
            </a:p>
          </p:txBody>
        </p:sp>
        <p:sp>
          <p:nvSpPr>
            <p:cNvPr id="24" name="Rectangle 19"/>
            <p:cNvSpPr>
              <a:spLocks noChangeArrowheads="1"/>
            </p:cNvSpPr>
            <p:nvPr/>
          </p:nvSpPr>
          <p:spPr bwMode="auto">
            <a:xfrm>
              <a:off x="2704" y="3264"/>
              <a:ext cx="96" cy="384"/>
            </a:xfrm>
            <a:prstGeom prst="rect">
              <a:avLst/>
            </a:prstGeom>
            <a:solidFill>
              <a:srgbClr val="66CCFF"/>
            </a:solidFill>
            <a:ln w="9525">
              <a:noFill/>
              <a:miter lim="800000"/>
              <a:headEnd/>
              <a:tailEnd/>
            </a:ln>
            <a:effectLst/>
          </p:spPr>
          <p:txBody>
            <a:bodyPr wrap="none" anchor="ctr"/>
            <a:lstStyle/>
            <a:p>
              <a:endParaRPr lang="en-US"/>
            </a:p>
          </p:txBody>
        </p:sp>
      </p:grpSp>
      <p:sp>
        <p:nvSpPr>
          <p:cNvPr id="25" name="Text Box 20"/>
          <p:cNvSpPr txBox="1">
            <a:spLocks noChangeArrowheads="1"/>
          </p:cNvSpPr>
          <p:nvPr/>
        </p:nvSpPr>
        <p:spPr bwMode="auto">
          <a:xfrm>
            <a:off x="4038600" y="2897188"/>
            <a:ext cx="914400" cy="2741612"/>
          </a:xfrm>
          <a:prstGeom prst="rect">
            <a:avLst/>
          </a:prstGeom>
          <a:noFill/>
          <a:ln w="9525">
            <a:noFill/>
            <a:miter lim="800000"/>
            <a:headEnd/>
            <a:tailEnd/>
          </a:ln>
          <a:effectLst/>
        </p:spPr>
        <p:txBody>
          <a:bodyPr>
            <a:spAutoFit/>
          </a:bodyPr>
          <a:lstStyle/>
          <a:p>
            <a:pPr eaLnBrk="1" hangingPunct="1">
              <a:spcBef>
                <a:spcPct val="10000"/>
              </a:spcBef>
            </a:pPr>
            <a:r>
              <a:rPr lang="en-US" sz="2000" dirty="0">
                <a:solidFill>
                  <a:srgbClr val="008000"/>
                </a:solidFill>
              </a:rPr>
              <a:t>0 0 0</a:t>
            </a:r>
          </a:p>
          <a:p>
            <a:pPr eaLnBrk="1" hangingPunct="1">
              <a:spcBef>
                <a:spcPct val="10000"/>
              </a:spcBef>
            </a:pPr>
            <a:r>
              <a:rPr lang="en-US" sz="2000" dirty="0">
                <a:solidFill>
                  <a:srgbClr val="008000"/>
                </a:solidFill>
              </a:rPr>
              <a:t>0 0 1</a:t>
            </a:r>
          </a:p>
          <a:p>
            <a:pPr eaLnBrk="1" hangingPunct="1">
              <a:spcBef>
                <a:spcPct val="10000"/>
              </a:spcBef>
            </a:pPr>
            <a:r>
              <a:rPr lang="en-US" sz="2000" dirty="0">
                <a:solidFill>
                  <a:srgbClr val="008000"/>
                </a:solidFill>
              </a:rPr>
              <a:t>0 1 0</a:t>
            </a:r>
          </a:p>
          <a:p>
            <a:pPr eaLnBrk="1" hangingPunct="1">
              <a:spcBef>
                <a:spcPct val="10000"/>
              </a:spcBef>
            </a:pPr>
            <a:r>
              <a:rPr lang="en-US" sz="2000" dirty="0">
                <a:solidFill>
                  <a:srgbClr val="008000"/>
                </a:solidFill>
              </a:rPr>
              <a:t>0 1 1</a:t>
            </a:r>
          </a:p>
          <a:p>
            <a:pPr eaLnBrk="1" hangingPunct="1">
              <a:spcBef>
                <a:spcPct val="10000"/>
              </a:spcBef>
            </a:pPr>
            <a:r>
              <a:rPr lang="en-US" sz="2000" dirty="0">
                <a:solidFill>
                  <a:srgbClr val="008000"/>
                </a:solidFill>
              </a:rPr>
              <a:t>1 0 0</a:t>
            </a:r>
          </a:p>
          <a:p>
            <a:pPr eaLnBrk="1" hangingPunct="1">
              <a:spcBef>
                <a:spcPct val="10000"/>
              </a:spcBef>
            </a:pPr>
            <a:r>
              <a:rPr lang="en-US" sz="2000" dirty="0">
                <a:solidFill>
                  <a:srgbClr val="008000"/>
                </a:solidFill>
              </a:rPr>
              <a:t>1 0 1</a:t>
            </a:r>
          </a:p>
          <a:p>
            <a:pPr eaLnBrk="1" hangingPunct="1">
              <a:spcBef>
                <a:spcPct val="10000"/>
              </a:spcBef>
            </a:pPr>
            <a:r>
              <a:rPr lang="en-US" sz="2000" dirty="0">
                <a:solidFill>
                  <a:srgbClr val="008000"/>
                </a:solidFill>
              </a:rPr>
              <a:t>1 1 0</a:t>
            </a:r>
          </a:p>
          <a:p>
            <a:pPr eaLnBrk="1" hangingPunct="1">
              <a:spcBef>
                <a:spcPct val="10000"/>
              </a:spcBef>
            </a:pPr>
            <a:r>
              <a:rPr lang="en-US" sz="2000" dirty="0">
                <a:solidFill>
                  <a:srgbClr val="008000"/>
                </a:solidFill>
              </a:rPr>
              <a:t>1 1 1</a:t>
            </a:r>
          </a:p>
        </p:txBody>
      </p:sp>
      <p:sp>
        <p:nvSpPr>
          <p:cNvPr id="27" name="Text Box 21"/>
          <p:cNvSpPr txBox="1">
            <a:spLocks noChangeArrowheads="1"/>
          </p:cNvSpPr>
          <p:nvPr/>
        </p:nvSpPr>
        <p:spPr bwMode="auto">
          <a:xfrm>
            <a:off x="1447800" y="4421188"/>
            <a:ext cx="2743200" cy="701675"/>
          </a:xfrm>
          <a:prstGeom prst="rect">
            <a:avLst/>
          </a:prstGeom>
          <a:noFill/>
          <a:ln w="9525">
            <a:noFill/>
            <a:miter lim="800000"/>
            <a:headEnd/>
            <a:tailEnd/>
          </a:ln>
          <a:effectLst/>
        </p:spPr>
        <p:txBody>
          <a:bodyPr>
            <a:spAutoFit/>
          </a:bodyPr>
          <a:lstStyle/>
          <a:p>
            <a:pPr eaLnBrk="1" hangingPunct="1">
              <a:spcBef>
                <a:spcPct val="50000"/>
              </a:spcBef>
            </a:pPr>
            <a:r>
              <a:rPr lang="en-US" sz="2000"/>
              <a:t>The next bit changes on every fourth number.</a:t>
            </a:r>
          </a:p>
        </p:txBody>
      </p:sp>
      <p:sp>
        <p:nvSpPr>
          <p:cNvPr id="28" name="Rectangle 24"/>
          <p:cNvSpPr>
            <a:spLocks noChangeArrowheads="1"/>
          </p:cNvSpPr>
          <p:nvPr/>
        </p:nvSpPr>
        <p:spPr bwMode="auto">
          <a:xfrm>
            <a:off x="914400" y="904875"/>
            <a:ext cx="2544763" cy="46672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a:solidFill>
                  <a:srgbClr val="FFFF99"/>
                </a:solidFill>
              </a:rPr>
              <a:t>Counting in Binary</a:t>
            </a: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1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10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1000" fill="hold"/>
                                        <p:tgtEl>
                                          <p:spTgt spid="27"/>
                                        </p:tgtEl>
                                        <p:attrNameLst>
                                          <p:attrName>ppt_x</p:attrName>
                                        </p:attrNameLst>
                                      </p:cBhvr>
                                      <p:tavLst>
                                        <p:tav tm="0">
                                          <p:val>
                                            <p:strVal val="0-#ppt_w/2"/>
                                          </p:val>
                                        </p:tav>
                                        <p:tav tm="100000">
                                          <p:val>
                                            <p:strVal val="#ppt_x"/>
                                          </p:val>
                                        </p:tav>
                                      </p:tavLst>
                                    </p:anim>
                                    <p:anim calcmode="lin" valueType="num">
                                      <p:cBhvr additive="base">
                                        <p:cTn id="34" dur="10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981075"/>
            <a:ext cx="41504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Asynchronous Decade Counters</a:t>
            </a:r>
            <a:endParaRPr lang="en-US" dirty="0">
              <a:solidFill>
                <a:srgbClr val="FFFF99"/>
              </a:solidFill>
            </a:endParaRPr>
          </a:p>
        </p:txBody>
      </p:sp>
      <p:sp>
        <p:nvSpPr>
          <p:cNvPr id="15" name="Text Box 14"/>
          <p:cNvSpPr txBox="1">
            <a:spLocks noChangeArrowheads="1"/>
          </p:cNvSpPr>
          <p:nvPr/>
        </p:nvSpPr>
        <p:spPr bwMode="auto">
          <a:xfrm>
            <a:off x="914400" y="1828800"/>
            <a:ext cx="7162800" cy="2677656"/>
          </a:xfrm>
          <a:prstGeom prst="rect">
            <a:avLst/>
          </a:prstGeom>
          <a:noFill/>
          <a:ln w="9525">
            <a:noFill/>
            <a:miter lim="800000"/>
            <a:headEnd/>
            <a:tailEnd/>
          </a:ln>
          <a:effectLst/>
        </p:spPr>
        <p:txBody>
          <a:bodyPr>
            <a:spAutoFit/>
          </a:bodyPr>
          <a:lstStyle/>
          <a:p>
            <a:pPr algn="just"/>
            <a:r>
              <a:rPr lang="en-US" dirty="0" smtClean="0"/>
              <a:t>Let’s use a 4-bit asynchronous counter and modify its sequence to illustrate the principle of truncated counters. </a:t>
            </a:r>
          </a:p>
          <a:p>
            <a:pPr algn="just"/>
            <a:endParaRPr lang="en-US" dirty="0" smtClean="0"/>
          </a:p>
          <a:p>
            <a:pPr algn="just"/>
            <a:r>
              <a:rPr lang="en-US" dirty="0" smtClean="0"/>
              <a:t>One way to make the counter recycle after the count of nine (1001) is to decode count ten (1010) with a NAND gate and connect the output of the NAND gate to the clear (</a:t>
            </a:r>
            <a:r>
              <a:rPr lang="en-US" i="1" dirty="0" smtClean="0"/>
              <a:t>CLR) inputs of the flip-flops, </a:t>
            </a:r>
            <a:r>
              <a:rPr lang="en-US" dirty="0" smtClean="0"/>
              <a:t>as shown in Figure.</a:t>
            </a:r>
            <a:endParaRPr lang="en-US" dirty="0"/>
          </a:p>
        </p:txBody>
      </p:sp>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981075"/>
            <a:ext cx="41504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Asynchronous Decade Counters</a:t>
            </a:r>
            <a:endParaRPr lang="en-US" dirty="0">
              <a:solidFill>
                <a:srgbClr val="FFFF99"/>
              </a:solidFill>
            </a:endParaRPr>
          </a:p>
        </p:txBody>
      </p:sp>
      <p:pic>
        <p:nvPicPr>
          <p:cNvPr id="24578" name="Picture 2"/>
          <p:cNvPicPr>
            <a:picLocks noChangeAspect="1" noChangeArrowheads="1"/>
          </p:cNvPicPr>
          <p:nvPr/>
        </p:nvPicPr>
        <p:blipFill>
          <a:blip r:embed="rId3"/>
          <a:srcRect/>
          <a:stretch>
            <a:fillRect/>
          </a:stretch>
        </p:blipFill>
        <p:spPr bwMode="auto">
          <a:xfrm>
            <a:off x="571500" y="2120900"/>
            <a:ext cx="7909334" cy="3367087"/>
          </a:xfrm>
          <a:prstGeom prst="rect">
            <a:avLst/>
          </a:prstGeom>
          <a:noFill/>
          <a:ln w="9525">
            <a:noFill/>
            <a:miter lim="800000"/>
            <a:headEnd/>
            <a:tailEnd/>
          </a:ln>
          <a:effectLst/>
        </p:spPr>
      </p:pic>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981075"/>
            <a:ext cx="41504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Asynchronous Decade Counters</a:t>
            </a:r>
            <a:endParaRPr lang="en-US" dirty="0">
              <a:solidFill>
                <a:srgbClr val="FFFF99"/>
              </a:solidFill>
            </a:endParaRPr>
          </a:p>
        </p:txBody>
      </p:sp>
      <p:pic>
        <p:nvPicPr>
          <p:cNvPr id="25602" name="Picture 2"/>
          <p:cNvPicPr>
            <a:picLocks noChangeAspect="1" noChangeArrowheads="1"/>
          </p:cNvPicPr>
          <p:nvPr/>
        </p:nvPicPr>
        <p:blipFill>
          <a:blip r:embed="rId3"/>
          <a:srcRect/>
          <a:stretch>
            <a:fillRect/>
          </a:stretch>
        </p:blipFill>
        <p:spPr bwMode="auto">
          <a:xfrm>
            <a:off x="1171575" y="1981200"/>
            <a:ext cx="6800850" cy="3495675"/>
          </a:xfrm>
          <a:prstGeom prst="rect">
            <a:avLst/>
          </a:prstGeom>
          <a:noFill/>
          <a:ln w="9525">
            <a:noFill/>
            <a:miter lim="800000"/>
            <a:headEnd/>
            <a:tailEnd/>
          </a:ln>
          <a:effectLst/>
        </p:spPr>
      </p:pic>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2258952"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Partial Decoding</a:t>
            </a:r>
            <a:endParaRPr lang="en-US" dirty="0">
              <a:solidFill>
                <a:srgbClr val="FFFF99"/>
              </a:solidFill>
            </a:endParaRPr>
          </a:p>
        </p:txBody>
      </p:sp>
      <p:sp>
        <p:nvSpPr>
          <p:cNvPr id="5" name="Rectangle 4"/>
          <p:cNvSpPr/>
          <p:nvPr/>
        </p:nvSpPr>
        <p:spPr>
          <a:xfrm>
            <a:off x="914400" y="1295400"/>
            <a:ext cx="7315200" cy="4893647"/>
          </a:xfrm>
          <a:prstGeom prst="rect">
            <a:avLst/>
          </a:prstGeom>
        </p:spPr>
        <p:txBody>
          <a:bodyPr wrap="square">
            <a:spAutoFit/>
          </a:bodyPr>
          <a:lstStyle/>
          <a:p>
            <a:pPr algn="just"/>
            <a:r>
              <a:rPr lang="en-US" dirty="0" smtClean="0"/>
              <a:t>Notice in decade counter that only </a:t>
            </a:r>
            <a:r>
              <a:rPr lang="en-US" i="1" dirty="0" smtClean="0"/>
              <a:t>Q1 and Q3 </a:t>
            </a:r>
            <a:r>
              <a:rPr lang="en-US" dirty="0" smtClean="0"/>
              <a:t>are connected to the NAND gate inputs. </a:t>
            </a:r>
          </a:p>
          <a:p>
            <a:pPr algn="just"/>
            <a:endParaRPr lang="en-US" dirty="0" smtClean="0"/>
          </a:p>
          <a:p>
            <a:pPr algn="just"/>
            <a:r>
              <a:rPr lang="en-US" dirty="0" smtClean="0"/>
              <a:t>This arrangement is an example of </a:t>
            </a:r>
            <a:r>
              <a:rPr lang="en-US" b="1" i="1" dirty="0" smtClean="0"/>
              <a:t>partial decoding</a:t>
            </a:r>
            <a:r>
              <a:rPr lang="en-US" i="1" dirty="0" smtClean="0"/>
              <a:t>, </a:t>
            </a:r>
            <a:r>
              <a:rPr lang="en-US" dirty="0" smtClean="0"/>
              <a:t>in which the two unique states (Q1 = 1 and Q3 = 1) are sufficient to decode the count of ten.</a:t>
            </a:r>
          </a:p>
          <a:p>
            <a:pPr algn="just"/>
            <a:endParaRPr lang="en-US" dirty="0" smtClean="0"/>
          </a:p>
          <a:p>
            <a:pPr algn="just"/>
            <a:r>
              <a:rPr lang="en-US" dirty="0" smtClean="0"/>
              <a:t>When the counter goes into count ten (1010), the decoding gate output goes LOW and asynchronously resets all the flip-flops.</a:t>
            </a:r>
          </a:p>
          <a:p>
            <a:pPr algn="just"/>
            <a:endParaRPr lang="en-US" dirty="0" smtClean="0"/>
          </a:p>
          <a:p>
            <a:pPr algn="just"/>
            <a:r>
              <a:rPr lang="en-US" dirty="0" smtClean="0"/>
              <a:t>Other truncated sequences can be implemented in a similar way</a:t>
            </a:r>
            <a:endParaRPr lang="en-US" dirty="0"/>
          </a:p>
        </p:txBody>
      </p:sp>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2258952"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Partial Decoding</a:t>
            </a:r>
            <a:endParaRPr lang="en-US" dirty="0">
              <a:solidFill>
                <a:srgbClr val="FFFF99"/>
              </a:solidFill>
            </a:endParaRPr>
          </a:p>
        </p:txBody>
      </p:sp>
      <p:pic>
        <p:nvPicPr>
          <p:cNvPr id="26626" name="Picture 2"/>
          <p:cNvPicPr>
            <a:picLocks noChangeAspect="1" noChangeArrowheads="1"/>
          </p:cNvPicPr>
          <p:nvPr/>
        </p:nvPicPr>
        <p:blipFill>
          <a:blip r:embed="rId3"/>
          <a:srcRect/>
          <a:stretch>
            <a:fillRect/>
          </a:stretch>
        </p:blipFill>
        <p:spPr bwMode="auto">
          <a:xfrm>
            <a:off x="914400" y="1219200"/>
            <a:ext cx="7419975" cy="990600"/>
          </a:xfrm>
          <a:prstGeom prst="rect">
            <a:avLst/>
          </a:prstGeom>
          <a:noFill/>
          <a:ln w="9525">
            <a:noFill/>
            <a:miter lim="800000"/>
            <a:headEnd/>
            <a:tailEnd/>
          </a:ln>
          <a:effectLst/>
        </p:spPr>
      </p:pic>
      <p:sp>
        <p:nvSpPr>
          <p:cNvPr id="6" name="Rectangle 5"/>
          <p:cNvSpPr/>
          <p:nvPr/>
        </p:nvSpPr>
        <p:spPr>
          <a:xfrm>
            <a:off x="914400" y="2286000"/>
            <a:ext cx="7315200" cy="2031325"/>
          </a:xfrm>
          <a:prstGeom prst="rect">
            <a:avLst/>
          </a:prstGeom>
        </p:spPr>
        <p:txBody>
          <a:bodyPr wrap="square">
            <a:spAutoFit/>
          </a:bodyPr>
          <a:lstStyle/>
          <a:p>
            <a:r>
              <a:rPr lang="en-US" sz="1800" dirty="0" smtClean="0"/>
              <a:t>Since three flip-flops can produce a maximum of eight states, four flip-flops are required to produce any modulus greater than eight but less than or equal to sixteen.</a:t>
            </a:r>
          </a:p>
          <a:p>
            <a:endParaRPr lang="en-US" sz="1800" dirty="0" smtClean="0"/>
          </a:p>
          <a:p>
            <a:r>
              <a:rPr lang="en-US" sz="1800" dirty="0" smtClean="0"/>
              <a:t>When the counter gets to its last state, 1011, it must recycle back to 0000 rather than going to its normal next state of 1100, as illustrated in the following sequence chart:</a:t>
            </a:r>
            <a:endParaRPr lang="en-US" sz="1800" dirty="0"/>
          </a:p>
        </p:txBody>
      </p:sp>
      <p:pic>
        <p:nvPicPr>
          <p:cNvPr id="26627" name="Picture 3"/>
          <p:cNvPicPr>
            <a:picLocks noChangeAspect="1" noChangeArrowheads="1"/>
          </p:cNvPicPr>
          <p:nvPr/>
        </p:nvPicPr>
        <p:blipFill>
          <a:blip r:embed="rId4"/>
          <a:srcRect/>
          <a:stretch>
            <a:fillRect/>
          </a:stretch>
        </p:blipFill>
        <p:spPr bwMode="auto">
          <a:xfrm>
            <a:off x="2667000" y="4343400"/>
            <a:ext cx="4099782" cy="1600200"/>
          </a:xfrm>
          <a:prstGeom prst="rect">
            <a:avLst/>
          </a:prstGeom>
          <a:noFill/>
          <a:ln w="9525">
            <a:noFill/>
            <a:miter lim="800000"/>
            <a:headEnd/>
            <a:tailEnd/>
          </a:ln>
          <a:effectLst/>
        </p:spPr>
      </p:pic>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986135"/>
            <a:ext cx="2258952"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Partial Decoding</a:t>
            </a:r>
            <a:endParaRPr lang="en-US" dirty="0">
              <a:solidFill>
                <a:srgbClr val="FFFF99"/>
              </a:solidFill>
            </a:endParaRPr>
          </a:p>
        </p:txBody>
      </p:sp>
      <p:pic>
        <p:nvPicPr>
          <p:cNvPr id="27650" name="Picture 2"/>
          <p:cNvPicPr>
            <a:picLocks noChangeAspect="1" noChangeArrowheads="1"/>
          </p:cNvPicPr>
          <p:nvPr/>
        </p:nvPicPr>
        <p:blipFill>
          <a:blip r:embed="rId3"/>
          <a:srcRect/>
          <a:stretch>
            <a:fillRect/>
          </a:stretch>
        </p:blipFill>
        <p:spPr bwMode="auto">
          <a:xfrm>
            <a:off x="788153" y="1828800"/>
            <a:ext cx="7517647" cy="2971800"/>
          </a:xfrm>
          <a:prstGeom prst="rect">
            <a:avLst/>
          </a:prstGeom>
          <a:noFill/>
          <a:ln w="9525">
            <a:noFill/>
            <a:miter lim="800000"/>
            <a:headEnd/>
            <a:tailEnd/>
          </a:ln>
          <a:effectLst/>
        </p:spPr>
      </p:pic>
      <p:sp>
        <p:nvSpPr>
          <p:cNvPr id="5" name="TextBox 4"/>
          <p:cNvSpPr txBox="1"/>
          <p:nvPr/>
        </p:nvSpPr>
        <p:spPr>
          <a:xfrm>
            <a:off x="3505200" y="5177135"/>
            <a:ext cx="2356735" cy="461665"/>
          </a:xfrm>
          <a:prstGeom prst="rect">
            <a:avLst/>
          </a:prstGeom>
          <a:noFill/>
        </p:spPr>
        <p:txBody>
          <a:bodyPr wrap="none" rtlCol="0">
            <a:spAutoFit/>
          </a:bodyPr>
          <a:lstStyle/>
          <a:p>
            <a:r>
              <a:rPr lang="en-US" dirty="0" smtClean="0"/>
              <a:t>MOD 12 Counter</a:t>
            </a:r>
            <a:endParaRPr lang="en-US" dirty="0"/>
          </a:p>
        </p:txBody>
      </p:sp>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2258952"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Partial Decoding</a:t>
            </a:r>
            <a:endParaRPr lang="en-US" dirty="0">
              <a:solidFill>
                <a:srgbClr val="FFFF99"/>
              </a:solidFill>
            </a:endParaRPr>
          </a:p>
        </p:txBody>
      </p:sp>
      <p:pic>
        <p:nvPicPr>
          <p:cNvPr id="28674" name="Picture 2"/>
          <p:cNvPicPr>
            <a:picLocks noChangeAspect="1" noChangeArrowheads="1"/>
          </p:cNvPicPr>
          <p:nvPr/>
        </p:nvPicPr>
        <p:blipFill>
          <a:blip r:embed="rId3"/>
          <a:srcRect/>
          <a:stretch>
            <a:fillRect/>
          </a:stretch>
        </p:blipFill>
        <p:spPr bwMode="auto">
          <a:xfrm>
            <a:off x="847829" y="2062162"/>
            <a:ext cx="7381771" cy="2890838"/>
          </a:xfrm>
          <a:prstGeom prst="rect">
            <a:avLst/>
          </a:prstGeom>
          <a:noFill/>
          <a:ln w="9525">
            <a:noFill/>
            <a:miter lim="800000"/>
            <a:headEnd/>
            <a:tailEnd/>
          </a:ln>
          <a:effectLst/>
        </p:spPr>
      </p:pic>
    </p:spTree>
    <p:extLst>
      <p:ext uri="{BB962C8B-B14F-4D97-AF65-F5344CB8AC3E}">
        <p14:creationId xmlns:p14="http://schemas.microsoft.com/office/powerpoint/2010/main" val="4027756403"/>
      </p:ext>
    </p:extLst>
  </p:cSld>
  <p:clrMapOvr>
    <a:masterClrMapping/>
  </p:clrMapOvr>
  <p:transition>
    <p:comb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5" name="Rectangle 7"/>
          <p:cNvSpPr>
            <a:spLocks noChangeArrowheads="1"/>
          </p:cNvSpPr>
          <p:nvPr/>
        </p:nvSpPr>
        <p:spPr bwMode="auto">
          <a:xfrm>
            <a:off x="914400" y="1143000"/>
            <a:ext cx="296227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solidFill>
                  <a:srgbClr val="FFFF99"/>
                </a:solidFill>
              </a:rPr>
              <a:t>Synchronous Counters</a:t>
            </a:r>
          </a:p>
        </p:txBody>
      </p:sp>
      <p:sp>
        <p:nvSpPr>
          <p:cNvPr id="6" name="Text Box 9"/>
          <p:cNvSpPr txBox="1">
            <a:spLocks noChangeArrowheads="1"/>
          </p:cNvSpPr>
          <p:nvPr/>
        </p:nvSpPr>
        <p:spPr bwMode="auto">
          <a:xfrm>
            <a:off x="1143000" y="1676400"/>
            <a:ext cx="73914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dirty="0"/>
              <a:t>In a </a:t>
            </a:r>
            <a:r>
              <a:rPr lang="en-US" b="1" dirty="0"/>
              <a:t>synchronous counter</a:t>
            </a:r>
            <a:r>
              <a:rPr lang="en-US" dirty="0"/>
              <a:t> all flip-flops are clocked together with a common clock pulse. Synchronous counters overcome the disadvantage of accumulated propagation delays, but generally they require more circuitry to control states changes.</a:t>
            </a:r>
          </a:p>
        </p:txBody>
      </p:sp>
      <p:graphicFrame>
        <p:nvGraphicFramePr>
          <p:cNvPr id="7" name="Object 482"/>
          <p:cNvGraphicFramePr>
            <a:graphicFrameLocks noChangeAspect="1"/>
          </p:cNvGraphicFramePr>
          <p:nvPr/>
        </p:nvGraphicFramePr>
        <p:xfrm>
          <a:off x="3819525" y="3865563"/>
          <a:ext cx="4573588" cy="1631950"/>
        </p:xfrm>
        <a:graphic>
          <a:graphicData uri="http://schemas.openxmlformats.org/presentationml/2006/ole">
            <mc:AlternateContent xmlns:mc="http://schemas.openxmlformats.org/markup-compatibility/2006">
              <mc:Choice xmlns:v="urn:schemas-microsoft-com:vml" Requires="v">
                <p:oleObj spid="_x0000_s21552" name="CorelDRAW" r:id="rId4" imgW="3256227" imgH="1161654" progId="CorelDRAW.Graphic.13">
                  <p:embed/>
                </p:oleObj>
              </mc:Choice>
              <mc:Fallback>
                <p:oleObj name="CorelDRAW" r:id="rId4" imgW="3256227" imgH="1161654" progId="CorelDRAW.Graphic.1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9525" y="3865563"/>
                        <a:ext cx="4573588" cy="163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483"/>
          <p:cNvSpPr>
            <a:spLocks noChangeArrowheads="1"/>
          </p:cNvSpPr>
          <p:nvPr/>
        </p:nvSpPr>
        <p:spPr bwMode="auto">
          <a:xfrm>
            <a:off x="4773613" y="491490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i="1">
                <a:solidFill>
                  <a:srgbClr val="000000"/>
                </a:solidFill>
                <a:latin typeface="Times" panose="02020603050405020304" pitchFamily="18" charset="0"/>
              </a:rPr>
              <a:t>K</a:t>
            </a:r>
            <a:r>
              <a:rPr lang="en-US" sz="1200" baseline="-25000">
                <a:solidFill>
                  <a:srgbClr val="000000"/>
                </a:solidFill>
                <a:latin typeface="Times" panose="02020603050405020304" pitchFamily="18" charset="0"/>
              </a:rPr>
              <a:t>0</a:t>
            </a:r>
          </a:p>
        </p:txBody>
      </p:sp>
      <p:sp>
        <p:nvSpPr>
          <p:cNvPr id="9" name="Rectangle 484"/>
          <p:cNvSpPr>
            <a:spLocks noChangeArrowheads="1"/>
          </p:cNvSpPr>
          <p:nvPr/>
        </p:nvSpPr>
        <p:spPr bwMode="auto">
          <a:xfrm>
            <a:off x="4811713" y="4165600"/>
            <a:ext cx="1190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i="1">
                <a:solidFill>
                  <a:srgbClr val="000000"/>
                </a:solidFill>
                <a:latin typeface="Times" panose="02020603050405020304" pitchFamily="18" charset="0"/>
              </a:rPr>
              <a:t>J</a:t>
            </a:r>
            <a:r>
              <a:rPr lang="en-US" sz="1200" baseline="-25000">
                <a:solidFill>
                  <a:srgbClr val="000000"/>
                </a:solidFill>
                <a:latin typeface="Times" panose="02020603050405020304" pitchFamily="18" charset="0"/>
              </a:rPr>
              <a:t>0</a:t>
            </a:r>
          </a:p>
        </p:txBody>
      </p:sp>
      <p:sp>
        <p:nvSpPr>
          <p:cNvPr id="10" name="Text Box 485"/>
          <p:cNvSpPr txBox="1">
            <a:spLocks noChangeArrowheads="1"/>
          </p:cNvSpPr>
          <p:nvPr/>
        </p:nvSpPr>
        <p:spPr bwMode="auto">
          <a:xfrm>
            <a:off x="6324600" y="35814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i="1">
                <a:solidFill>
                  <a:srgbClr val="FF0000"/>
                </a:solidFill>
              </a:rPr>
              <a:t>Q</a:t>
            </a:r>
            <a:r>
              <a:rPr lang="en-US" sz="1200" baseline="-25000">
                <a:solidFill>
                  <a:srgbClr val="FF0000"/>
                </a:solidFill>
              </a:rPr>
              <a:t>0</a:t>
            </a:r>
          </a:p>
        </p:txBody>
      </p:sp>
      <p:sp>
        <p:nvSpPr>
          <p:cNvPr id="11" name="Rectangle 486"/>
          <p:cNvSpPr>
            <a:spLocks noChangeArrowheads="1"/>
          </p:cNvSpPr>
          <p:nvPr/>
        </p:nvSpPr>
        <p:spPr bwMode="auto">
          <a:xfrm>
            <a:off x="4886325" y="4559300"/>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i="1">
                <a:solidFill>
                  <a:srgbClr val="000000"/>
                </a:solidFill>
                <a:latin typeface="Times" panose="02020603050405020304" pitchFamily="18" charset="0"/>
              </a:rPr>
              <a:t>C</a:t>
            </a:r>
            <a:endParaRPr lang="en-US" sz="1200"/>
          </a:p>
        </p:txBody>
      </p:sp>
      <p:sp>
        <p:nvSpPr>
          <p:cNvPr id="12" name="Rectangle 487"/>
          <p:cNvSpPr>
            <a:spLocks noChangeArrowheads="1"/>
          </p:cNvSpPr>
          <p:nvPr/>
        </p:nvSpPr>
        <p:spPr bwMode="auto">
          <a:xfrm>
            <a:off x="6107113" y="4559300"/>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i="1">
                <a:solidFill>
                  <a:srgbClr val="000000"/>
                </a:solidFill>
                <a:latin typeface="Times" panose="02020603050405020304" pitchFamily="18" charset="0"/>
              </a:rPr>
              <a:t>C</a:t>
            </a:r>
            <a:endParaRPr lang="en-US" sz="1200"/>
          </a:p>
        </p:txBody>
      </p:sp>
      <p:sp>
        <p:nvSpPr>
          <p:cNvPr id="13" name="Rectangle 488"/>
          <p:cNvSpPr>
            <a:spLocks noChangeArrowheads="1"/>
          </p:cNvSpPr>
          <p:nvPr/>
        </p:nvSpPr>
        <p:spPr bwMode="auto">
          <a:xfrm>
            <a:off x="7715250" y="4559300"/>
            <a:ext cx="1016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i="1">
                <a:solidFill>
                  <a:srgbClr val="000000"/>
                </a:solidFill>
                <a:latin typeface="Times" panose="02020603050405020304" pitchFamily="18" charset="0"/>
              </a:rPr>
              <a:t>C</a:t>
            </a:r>
            <a:endParaRPr lang="en-US" sz="1200"/>
          </a:p>
        </p:txBody>
      </p:sp>
      <p:sp>
        <p:nvSpPr>
          <p:cNvPr id="15" name="Rectangle 489"/>
          <p:cNvSpPr>
            <a:spLocks noChangeArrowheads="1"/>
          </p:cNvSpPr>
          <p:nvPr/>
        </p:nvSpPr>
        <p:spPr bwMode="auto">
          <a:xfrm>
            <a:off x="6022975" y="4165600"/>
            <a:ext cx="1190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i="1">
                <a:solidFill>
                  <a:srgbClr val="000000"/>
                </a:solidFill>
                <a:latin typeface="Times" panose="02020603050405020304" pitchFamily="18" charset="0"/>
              </a:rPr>
              <a:t>J</a:t>
            </a:r>
            <a:r>
              <a:rPr lang="en-US" sz="1200" baseline="-25000">
                <a:solidFill>
                  <a:srgbClr val="000000"/>
                </a:solidFill>
                <a:latin typeface="Times" panose="02020603050405020304" pitchFamily="18" charset="0"/>
              </a:rPr>
              <a:t>1</a:t>
            </a:r>
          </a:p>
        </p:txBody>
      </p:sp>
      <p:sp>
        <p:nvSpPr>
          <p:cNvPr id="16" name="Rectangle 490"/>
          <p:cNvSpPr>
            <a:spLocks noChangeArrowheads="1"/>
          </p:cNvSpPr>
          <p:nvPr/>
        </p:nvSpPr>
        <p:spPr bwMode="auto">
          <a:xfrm>
            <a:off x="7621588" y="4165600"/>
            <a:ext cx="1190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i="1">
                <a:solidFill>
                  <a:srgbClr val="000000"/>
                </a:solidFill>
                <a:latin typeface="Times" panose="02020603050405020304" pitchFamily="18" charset="0"/>
              </a:rPr>
              <a:t>J</a:t>
            </a:r>
            <a:r>
              <a:rPr lang="en-US" sz="1200" baseline="-25000">
                <a:solidFill>
                  <a:srgbClr val="000000"/>
                </a:solidFill>
                <a:latin typeface="Times" panose="02020603050405020304" pitchFamily="18" charset="0"/>
              </a:rPr>
              <a:t>2</a:t>
            </a:r>
          </a:p>
        </p:txBody>
      </p:sp>
      <p:sp>
        <p:nvSpPr>
          <p:cNvPr id="17" name="Rectangle 491"/>
          <p:cNvSpPr>
            <a:spLocks noChangeArrowheads="1"/>
          </p:cNvSpPr>
          <p:nvPr/>
        </p:nvSpPr>
        <p:spPr bwMode="auto">
          <a:xfrm>
            <a:off x="6021388" y="491490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i="1">
                <a:solidFill>
                  <a:srgbClr val="000000"/>
                </a:solidFill>
                <a:latin typeface="Times" panose="02020603050405020304" pitchFamily="18" charset="0"/>
              </a:rPr>
              <a:t>K</a:t>
            </a:r>
            <a:r>
              <a:rPr lang="en-US" sz="1200" baseline="-25000">
                <a:solidFill>
                  <a:srgbClr val="000000"/>
                </a:solidFill>
                <a:latin typeface="Times" panose="02020603050405020304" pitchFamily="18" charset="0"/>
              </a:rPr>
              <a:t>1</a:t>
            </a:r>
          </a:p>
        </p:txBody>
      </p:sp>
      <p:sp>
        <p:nvSpPr>
          <p:cNvPr id="18" name="Rectangle 492"/>
          <p:cNvSpPr>
            <a:spLocks noChangeArrowheads="1"/>
          </p:cNvSpPr>
          <p:nvPr/>
        </p:nvSpPr>
        <p:spPr bwMode="auto">
          <a:xfrm>
            <a:off x="7620000" y="4914900"/>
            <a:ext cx="1524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i="1">
                <a:solidFill>
                  <a:srgbClr val="000000"/>
                </a:solidFill>
                <a:latin typeface="Times" panose="02020603050405020304" pitchFamily="18" charset="0"/>
              </a:rPr>
              <a:t>K</a:t>
            </a:r>
            <a:r>
              <a:rPr lang="en-US" sz="1200" baseline="-25000">
                <a:solidFill>
                  <a:srgbClr val="000000"/>
                </a:solidFill>
                <a:latin typeface="Times" panose="02020603050405020304" pitchFamily="18" charset="0"/>
              </a:rPr>
              <a:t>2</a:t>
            </a:r>
          </a:p>
        </p:txBody>
      </p:sp>
      <p:sp>
        <p:nvSpPr>
          <p:cNvPr id="19" name="Text Box 498"/>
          <p:cNvSpPr txBox="1">
            <a:spLocks noChangeArrowheads="1"/>
          </p:cNvSpPr>
          <p:nvPr/>
        </p:nvSpPr>
        <p:spPr bwMode="auto">
          <a:xfrm>
            <a:off x="7086600" y="3886200"/>
            <a:ext cx="5334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i="1">
                <a:solidFill>
                  <a:srgbClr val="FF0000"/>
                </a:solidFill>
              </a:rPr>
              <a:t>Q</a:t>
            </a:r>
            <a:r>
              <a:rPr lang="en-US" sz="1200" baseline="-25000">
                <a:solidFill>
                  <a:srgbClr val="FF0000"/>
                </a:solidFill>
              </a:rPr>
              <a:t>0</a:t>
            </a:r>
            <a:r>
              <a:rPr lang="en-US" sz="1200" i="1">
                <a:solidFill>
                  <a:srgbClr val="FF0000"/>
                </a:solidFill>
              </a:rPr>
              <a:t>Q</a:t>
            </a:r>
            <a:r>
              <a:rPr lang="en-US" sz="1200" baseline="-25000">
                <a:solidFill>
                  <a:srgbClr val="FF0000"/>
                </a:solidFill>
              </a:rPr>
              <a:t>1</a:t>
            </a:r>
          </a:p>
        </p:txBody>
      </p:sp>
      <p:sp>
        <p:nvSpPr>
          <p:cNvPr id="20" name="Text Box 499"/>
          <p:cNvSpPr txBox="1">
            <a:spLocks noChangeArrowheads="1"/>
          </p:cNvSpPr>
          <p:nvPr/>
        </p:nvSpPr>
        <p:spPr bwMode="auto">
          <a:xfrm>
            <a:off x="5181600" y="4017963"/>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i="1">
                <a:solidFill>
                  <a:srgbClr val="FF0000"/>
                </a:solidFill>
              </a:rPr>
              <a:t>Q</a:t>
            </a:r>
            <a:r>
              <a:rPr lang="en-US" sz="1200" baseline="-25000">
                <a:solidFill>
                  <a:srgbClr val="FF0000"/>
                </a:solidFill>
              </a:rPr>
              <a:t>0</a:t>
            </a:r>
          </a:p>
        </p:txBody>
      </p:sp>
      <p:sp>
        <p:nvSpPr>
          <p:cNvPr id="21" name="Text Box 500"/>
          <p:cNvSpPr txBox="1">
            <a:spLocks noChangeArrowheads="1"/>
          </p:cNvSpPr>
          <p:nvPr/>
        </p:nvSpPr>
        <p:spPr bwMode="auto">
          <a:xfrm>
            <a:off x="6400800" y="4017963"/>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i="1">
                <a:solidFill>
                  <a:srgbClr val="FF0000"/>
                </a:solidFill>
              </a:rPr>
              <a:t>Q</a:t>
            </a:r>
            <a:r>
              <a:rPr lang="en-US" sz="1200" baseline="-25000">
                <a:solidFill>
                  <a:srgbClr val="FF0000"/>
                </a:solidFill>
              </a:rPr>
              <a:t>1</a:t>
            </a:r>
          </a:p>
        </p:txBody>
      </p:sp>
      <p:sp>
        <p:nvSpPr>
          <p:cNvPr id="22" name="Text Box 501"/>
          <p:cNvSpPr txBox="1">
            <a:spLocks noChangeArrowheads="1"/>
          </p:cNvSpPr>
          <p:nvPr/>
        </p:nvSpPr>
        <p:spPr bwMode="auto">
          <a:xfrm>
            <a:off x="8077200" y="4017963"/>
            <a:ext cx="53340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i="1">
                <a:solidFill>
                  <a:srgbClr val="FF0000"/>
                </a:solidFill>
              </a:rPr>
              <a:t>Q</a:t>
            </a:r>
            <a:r>
              <a:rPr lang="en-US" sz="1200" baseline="-25000">
                <a:solidFill>
                  <a:srgbClr val="FF0000"/>
                </a:solidFill>
              </a:rPr>
              <a:t>2</a:t>
            </a:r>
          </a:p>
        </p:txBody>
      </p:sp>
      <p:sp>
        <p:nvSpPr>
          <p:cNvPr id="23" name="Rectangle 503"/>
          <p:cNvSpPr>
            <a:spLocks noChangeArrowheads="1"/>
          </p:cNvSpPr>
          <p:nvPr/>
        </p:nvSpPr>
        <p:spPr bwMode="auto">
          <a:xfrm>
            <a:off x="3429000" y="5334000"/>
            <a:ext cx="515938"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i="1">
                <a:solidFill>
                  <a:srgbClr val="000000"/>
                </a:solidFill>
                <a:latin typeface="Times" panose="02020603050405020304" pitchFamily="18" charset="0"/>
              </a:rPr>
              <a:t>CLK</a:t>
            </a:r>
            <a:endParaRPr lang="en-US" sz="1200"/>
          </a:p>
        </p:txBody>
      </p:sp>
      <p:sp>
        <p:nvSpPr>
          <p:cNvPr id="24" name="Text Box 504"/>
          <p:cNvSpPr txBox="1">
            <a:spLocks noChangeArrowheads="1"/>
          </p:cNvSpPr>
          <p:nvPr/>
        </p:nvSpPr>
        <p:spPr bwMode="auto">
          <a:xfrm>
            <a:off x="4191000" y="3581400"/>
            <a:ext cx="6096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200"/>
              <a:t>HIGH</a:t>
            </a:r>
          </a:p>
        </p:txBody>
      </p:sp>
      <p:sp>
        <p:nvSpPr>
          <p:cNvPr id="25" name="Text Box 506"/>
          <p:cNvSpPr txBox="1">
            <a:spLocks noChangeArrowheads="1"/>
          </p:cNvSpPr>
          <p:nvPr/>
        </p:nvSpPr>
        <p:spPr bwMode="auto">
          <a:xfrm>
            <a:off x="1143000" y="3581400"/>
            <a:ext cx="2514600"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sz="2000" dirty="0"/>
              <a:t>This 3-bit binary synchronous counter has the same count sequence as the 3-bit asynchronous counter shown previously.</a:t>
            </a:r>
          </a:p>
        </p:txBody>
      </p:sp>
      <p:sp>
        <p:nvSpPr>
          <p:cNvPr id="27" name="Text Box 507"/>
          <p:cNvSpPr txBox="1">
            <a:spLocks noChangeArrowheads="1"/>
          </p:cNvSpPr>
          <p:nvPr/>
        </p:nvSpPr>
        <p:spPr bwMode="auto">
          <a:xfrm>
            <a:off x="914400" y="5638800"/>
            <a:ext cx="7543800" cy="7112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The next slide shows how to analyze this counter by writing the logic equations for each input. Notice the inputs to each flip-flop…</a:t>
            </a:r>
          </a:p>
        </p:txBody>
      </p:sp>
    </p:spTree>
    <p:extLst>
      <p:ext uri="{BB962C8B-B14F-4D97-AF65-F5344CB8AC3E}">
        <p14:creationId xmlns:p14="http://schemas.microsoft.com/office/powerpoint/2010/main" val="2838426699"/>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7"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900" decel="100000" fill="hold"/>
                                        <p:tgtEl>
                                          <p:spTgt spid="2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28" name="Rectangle 5"/>
          <p:cNvSpPr>
            <a:spLocks noChangeArrowheads="1"/>
          </p:cNvSpPr>
          <p:nvPr/>
        </p:nvSpPr>
        <p:spPr bwMode="auto">
          <a:xfrm>
            <a:off x="914400" y="1143000"/>
            <a:ext cx="451167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solidFill>
                  <a:srgbClr val="FFFF99"/>
                </a:solidFill>
              </a:rPr>
              <a:t>Analysis of Synchronous Counters </a:t>
            </a:r>
          </a:p>
        </p:txBody>
      </p:sp>
      <p:sp>
        <p:nvSpPr>
          <p:cNvPr id="29" name="Text Box 6"/>
          <p:cNvSpPr txBox="1">
            <a:spLocks noChangeArrowheads="1"/>
          </p:cNvSpPr>
          <p:nvPr/>
        </p:nvSpPr>
        <p:spPr bwMode="auto">
          <a:xfrm>
            <a:off x="990600" y="1676400"/>
            <a:ext cx="7315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A tabular technique for analysis is  illustrated for the counter on the previous slide. Start by setting up the outputs as shown, then write the logic equation for each input. This has been done for the counter.</a:t>
            </a:r>
          </a:p>
        </p:txBody>
      </p:sp>
      <p:graphicFrame>
        <p:nvGraphicFramePr>
          <p:cNvPr id="30" name="Group 253"/>
          <p:cNvGraphicFramePr>
            <a:graphicFrameLocks noGrp="1"/>
          </p:cNvGraphicFramePr>
          <p:nvPr/>
        </p:nvGraphicFramePr>
        <p:xfrm>
          <a:off x="1219200" y="3949700"/>
          <a:ext cx="6781800" cy="1522731"/>
        </p:xfrm>
        <a:graphic>
          <a:graphicData uri="http://schemas.openxmlformats.org/drawingml/2006/table">
            <a:tbl>
              <a:tblPr/>
              <a:tblGrid>
                <a:gridCol w="990600">
                  <a:extLst>
                    <a:ext uri="{9D8B030D-6E8A-4147-A177-3AD203B41FA5}">
                      <a16:colId xmlns="" xmlns:a16="http://schemas.microsoft.com/office/drawing/2014/main" val="20000"/>
                    </a:ext>
                  </a:extLst>
                </a:gridCol>
                <a:gridCol w="1066800">
                  <a:extLst>
                    <a:ext uri="{9D8B030D-6E8A-4147-A177-3AD203B41FA5}">
                      <a16:colId xmlns="" xmlns:a16="http://schemas.microsoft.com/office/drawing/2014/main" val="20001"/>
                    </a:ext>
                  </a:extLst>
                </a:gridCol>
                <a:gridCol w="1066800">
                  <a:extLst>
                    <a:ext uri="{9D8B030D-6E8A-4147-A177-3AD203B41FA5}">
                      <a16:colId xmlns="" xmlns:a16="http://schemas.microsoft.com/office/drawing/2014/main" val="20002"/>
                    </a:ext>
                  </a:extLst>
                </a:gridCol>
                <a:gridCol w="914400">
                  <a:extLst>
                    <a:ext uri="{9D8B030D-6E8A-4147-A177-3AD203B41FA5}">
                      <a16:colId xmlns="" xmlns:a16="http://schemas.microsoft.com/office/drawing/2014/main" val="20003"/>
                    </a:ext>
                  </a:extLst>
                </a:gridCol>
                <a:gridCol w="914400">
                  <a:extLst>
                    <a:ext uri="{9D8B030D-6E8A-4147-A177-3AD203B41FA5}">
                      <a16:colId xmlns="" xmlns:a16="http://schemas.microsoft.com/office/drawing/2014/main" val="20004"/>
                    </a:ext>
                  </a:extLst>
                </a:gridCol>
                <a:gridCol w="914400">
                  <a:extLst>
                    <a:ext uri="{9D8B030D-6E8A-4147-A177-3AD203B41FA5}">
                      <a16:colId xmlns="" xmlns:a16="http://schemas.microsoft.com/office/drawing/2014/main" val="20005"/>
                    </a:ext>
                  </a:extLst>
                </a:gridCol>
                <a:gridCol w="914400">
                  <a:extLst>
                    <a:ext uri="{9D8B030D-6E8A-4147-A177-3AD203B41FA5}">
                      <a16:colId xmlns="" xmlns:a16="http://schemas.microsoft.com/office/drawing/2014/main" val="20006"/>
                    </a:ext>
                  </a:extLst>
                </a:gridCol>
              </a:tblGrid>
              <a:tr h="0">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2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1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J</a:t>
                      </a:r>
                      <a:r>
                        <a:rPr kumimoji="0" lang="en-US" sz="1600" b="0" i="0" u="none" strike="noStrike" cap="none" normalizeH="0" baseline="-25000" smtClean="0">
                          <a:ln>
                            <a:noFill/>
                          </a:ln>
                          <a:solidFill>
                            <a:schemeClr val="tx1"/>
                          </a:solidFill>
                          <a:effectLst/>
                          <a:latin typeface="Times New Roman" panose="02020603050405020304" pitchFamily="18" charset="0"/>
                        </a:rPr>
                        <a:t>2</a:t>
                      </a:r>
                      <a:r>
                        <a:rPr kumimoji="0" lang="en-US" sz="1600" b="0" i="0" u="none" strike="noStrike" cap="none" normalizeH="0" baseline="0" smtClean="0">
                          <a:ln>
                            <a:noFill/>
                          </a:ln>
                          <a:solidFill>
                            <a:schemeClr val="tx1"/>
                          </a:solidFill>
                          <a:effectLst/>
                          <a:latin typeface="Times New Roman" panose="02020603050405020304" pitchFamily="18" charset="0"/>
                        </a:rPr>
                        <a:t> =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0</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K</a:t>
                      </a:r>
                      <a:r>
                        <a:rPr kumimoji="0" lang="en-US" sz="1600" b="0" i="0" u="none" strike="noStrike" cap="none" normalizeH="0" baseline="-25000" smtClean="0">
                          <a:ln>
                            <a:noFill/>
                          </a:ln>
                          <a:solidFill>
                            <a:schemeClr val="tx1"/>
                          </a:solidFill>
                          <a:effectLst/>
                          <a:latin typeface="Times New Roman" panose="02020603050405020304" pitchFamily="18" charset="0"/>
                        </a:rPr>
                        <a:t>2</a:t>
                      </a:r>
                      <a:r>
                        <a:rPr kumimoji="0" lang="en-US" sz="1600" b="0" i="0" u="none" strike="noStrike" cap="none" normalizeH="0" baseline="0" smtClean="0">
                          <a:ln>
                            <a:noFill/>
                          </a:ln>
                          <a:solidFill>
                            <a:schemeClr val="tx1"/>
                          </a:solidFill>
                          <a:effectLst/>
                          <a:latin typeface="Times New Roman" panose="02020603050405020304" pitchFamily="18" charset="0"/>
                        </a:rPr>
                        <a:t> =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0</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1</a:t>
                      </a: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J</a:t>
                      </a:r>
                      <a:r>
                        <a:rPr kumimoji="0" lang="en-US" sz="1600" b="0" i="0" u="none" strike="noStrike" cap="none" normalizeH="0" baseline="-25000" smtClean="0">
                          <a:ln>
                            <a:noFill/>
                          </a:ln>
                          <a:solidFill>
                            <a:schemeClr val="tx1"/>
                          </a:solidFill>
                          <a:effectLst/>
                          <a:latin typeface="Times New Roman" panose="02020603050405020304" pitchFamily="18" charset="0"/>
                        </a:rPr>
                        <a:t>1</a:t>
                      </a:r>
                      <a:r>
                        <a:rPr kumimoji="0" lang="en-US" sz="1600" b="0" i="0" u="none" strike="noStrike" cap="none" normalizeH="0" baseline="0" smtClean="0">
                          <a:ln>
                            <a:noFill/>
                          </a:ln>
                          <a:solidFill>
                            <a:schemeClr val="tx1"/>
                          </a:solidFill>
                          <a:effectLst/>
                          <a:latin typeface="Times New Roman" panose="02020603050405020304" pitchFamily="18" charset="0"/>
                        </a:rPr>
                        <a:t> =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K</a:t>
                      </a:r>
                      <a:r>
                        <a:rPr kumimoji="0" lang="en-US" sz="1600" b="0" i="0" u="none" strike="noStrike" cap="none" normalizeH="0" baseline="-25000" smtClean="0">
                          <a:ln>
                            <a:noFill/>
                          </a:ln>
                          <a:solidFill>
                            <a:schemeClr val="tx1"/>
                          </a:solidFill>
                          <a:effectLst/>
                          <a:latin typeface="Times New Roman" panose="02020603050405020304" pitchFamily="18" charset="0"/>
                        </a:rPr>
                        <a:t>1</a:t>
                      </a:r>
                      <a:r>
                        <a:rPr kumimoji="0" lang="en-US" sz="1600" b="0" i="0" u="none" strike="noStrike" cap="none" normalizeH="0" baseline="0" smtClean="0">
                          <a:ln>
                            <a:noFill/>
                          </a:ln>
                          <a:solidFill>
                            <a:schemeClr val="tx1"/>
                          </a:solidFill>
                          <a:effectLst/>
                          <a:latin typeface="Times New Roman" panose="02020603050405020304" pitchFamily="18" charset="0"/>
                        </a:rPr>
                        <a:t> =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0</a:t>
                      </a: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J</a:t>
                      </a:r>
                      <a:r>
                        <a:rPr kumimoji="0" lang="en-US" sz="1600" b="0" i="0" u="none" strike="noStrike" cap="none" normalizeH="0" baseline="-25000" smtClean="0">
                          <a:ln>
                            <a:noFill/>
                          </a:ln>
                          <a:solidFill>
                            <a:schemeClr val="tx1"/>
                          </a:solidFill>
                          <a:effectLst/>
                          <a:latin typeface="Times New Roman" panose="02020603050405020304" pitchFamily="18" charset="0"/>
                        </a:rPr>
                        <a:t>0</a:t>
                      </a:r>
                      <a:r>
                        <a:rPr kumimoji="0" lang="en-US" sz="1600" b="0" i="0" u="none" strike="noStrike" cap="none" normalizeH="0" baseline="0" smtClean="0">
                          <a:ln>
                            <a:noFill/>
                          </a:ln>
                          <a:solidFill>
                            <a:schemeClr val="tx1"/>
                          </a:solidFill>
                          <a:effectLst/>
                          <a:latin typeface="Times New Roman" panose="02020603050405020304" pitchFamily="18" charset="0"/>
                        </a:rPr>
                        <a:t> = 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K</a:t>
                      </a:r>
                      <a:r>
                        <a:rPr kumimoji="0" lang="en-US" sz="1600" b="0" i="0" u="none" strike="noStrike" cap="none" normalizeH="0" baseline="-25000" smtClean="0">
                          <a:ln>
                            <a:noFill/>
                          </a:ln>
                          <a:solidFill>
                            <a:schemeClr val="tx1"/>
                          </a:solidFill>
                          <a:effectLst/>
                          <a:latin typeface="Times New Roman" panose="02020603050405020304" pitchFamily="18" charset="0"/>
                        </a:rPr>
                        <a:t>0</a:t>
                      </a:r>
                      <a:r>
                        <a:rPr kumimoji="0" lang="en-US" sz="1600" b="0" i="0" u="none" strike="noStrike" cap="none" normalizeH="0" baseline="0" smtClean="0">
                          <a:ln>
                            <a:noFill/>
                          </a:ln>
                          <a:solidFill>
                            <a:schemeClr val="tx1"/>
                          </a:solidFill>
                          <a:effectLst/>
                          <a:latin typeface="Times New Roman" panose="02020603050405020304" pitchFamily="18" charset="0"/>
                        </a:rPr>
                        <a:t> = 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9528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96875">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9528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
        <p:nvSpPr>
          <p:cNvPr id="31" name="Line 220"/>
          <p:cNvSpPr>
            <a:spLocks noChangeShapeType="1"/>
          </p:cNvSpPr>
          <p:nvPr/>
        </p:nvSpPr>
        <p:spPr bwMode="auto">
          <a:xfrm flipV="1">
            <a:off x="2209800" y="3962400"/>
            <a:ext cx="0" cy="15240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Text Box 224"/>
          <p:cNvSpPr txBox="1">
            <a:spLocks noChangeArrowheads="1"/>
          </p:cNvSpPr>
          <p:nvPr/>
        </p:nvSpPr>
        <p:spPr bwMode="auto">
          <a:xfrm>
            <a:off x="1295400" y="3581400"/>
            <a:ext cx="1006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solidFill>
                  <a:srgbClr val="FF0000"/>
                </a:solidFill>
              </a:rPr>
              <a:t>Outputs</a:t>
            </a:r>
          </a:p>
        </p:txBody>
      </p:sp>
      <p:sp>
        <p:nvSpPr>
          <p:cNvPr id="33" name="Text Box 225"/>
          <p:cNvSpPr txBox="1">
            <a:spLocks noChangeArrowheads="1"/>
          </p:cNvSpPr>
          <p:nvPr/>
        </p:nvSpPr>
        <p:spPr bwMode="auto">
          <a:xfrm>
            <a:off x="3886200" y="35814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solidFill>
                  <a:srgbClr val="FF0000"/>
                </a:solidFill>
              </a:rPr>
              <a:t>Logic for inputs</a:t>
            </a:r>
          </a:p>
        </p:txBody>
      </p:sp>
      <p:sp>
        <p:nvSpPr>
          <p:cNvPr id="34" name="Line 226"/>
          <p:cNvSpPr>
            <a:spLocks noChangeShapeType="1"/>
          </p:cNvSpPr>
          <p:nvPr/>
        </p:nvSpPr>
        <p:spPr bwMode="auto">
          <a:xfrm flipH="1">
            <a:off x="2286000" y="3733800"/>
            <a:ext cx="16002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227"/>
          <p:cNvSpPr>
            <a:spLocks noChangeShapeType="1"/>
          </p:cNvSpPr>
          <p:nvPr/>
        </p:nvSpPr>
        <p:spPr bwMode="auto">
          <a:xfrm>
            <a:off x="5410200" y="3733800"/>
            <a:ext cx="25146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228"/>
          <p:cNvSpPr>
            <a:spLocks noChangeShapeType="1"/>
          </p:cNvSpPr>
          <p:nvPr/>
        </p:nvSpPr>
        <p:spPr bwMode="auto">
          <a:xfrm>
            <a:off x="2209800" y="36576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229"/>
          <p:cNvSpPr>
            <a:spLocks noChangeShapeType="1"/>
          </p:cNvSpPr>
          <p:nvPr/>
        </p:nvSpPr>
        <p:spPr bwMode="auto">
          <a:xfrm>
            <a:off x="8001000" y="36576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Text Box 230"/>
          <p:cNvSpPr txBox="1">
            <a:spLocks noChangeArrowheads="1"/>
          </p:cNvSpPr>
          <p:nvPr/>
        </p:nvSpPr>
        <p:spPr bwMode="auto">
          <a:xfrm>
            <a:off x="914400" y="2667000"/>
            <a:ext cx="2743200" cy="835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 Put the counter in an arbitrary state; then determine the inputs for this state.</a:t>
            </a:r>
          </a:p>
        </p:txBody>
      </p:sp>
      <p:sp>
        <p:nvSpPr>
          <p:cNvPr id="39" name="Text Box 232"/>
          <p:cNvSpPr txBox="1">
            <a:spLocks noChangeArrowheads="1"/>
          </p:cNvSpPr>
          <p:nvPr/>
        </p:nvSpPr>
        <p:spPr bwMode="auto">
          <a:xfrm>
            <a:off x="1143000" y="43434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0   0   0</a:t>
            </a:r>
          </a:p>
        </p:txBody>
      </p:sp>
      <p:sp>
        <p:nvSpPr>
          <p:cNvPr id="40" name="Text Box 234"/>
          <p:cNvSpPr txBox="1">
            <a:spLocks noChangeArrowheads="1"/>
          </p:cNvSpPr>
          <p:nvPr/>
        </p:nvSpPr>
        <p:spPr bwMode="auto">
          <a:xfrm>
            <a:off x="25146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41" name="Text Box 235"/>
          <p:cNvSpPr txBox="1">
            <a:spLocks noChangeArrowheads="1"/>
          </p:cNvSpPr>
          <p:nvPr/>
        </p:nvSpPr>
        <p:spPr bwMode="auto">
          <a:xfrm>
            <a:off x="36576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42" name="Text Box 236"/>
          <p:cNvSpPr txBox="1">
            <a:spLocks noChangeArrowheads="1"/>
          </p:cNvSpPr>
          <p:nvPr/>
        </p:nvSpPr>
        <p:spPr bwMode="auto">
          <a:xfrm>
            <a:off x="46482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43" name="Text Box 237"/>
          <p:cNvSpPr txBox="1">
            <a:spLocks noChangeArrowheads="1"/>
          </p:cNvSpPr>
          <p:nvPr/>
        </p:nvSpPr>
        <p:spPr bwMode="auto">
          <a:xfrm>
            <a:off x="55626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dirty="0"/>
              <a:t>0</a:t>
            </a:r>
          </a:p>
        </p:txBody>
      </p:sp>
      <p:sp>
        <p:nvSpPr>
          <p:cNvPr id="44" name="Text Box 238"/>
          <p:cNvSpPr txBox="1">
            <a:spLocks noChangeArrowheads="1"/>
          </p:cNvSpPr>
          <p:nvPr/>
        </p:nvSpPr>
        <p:spPr bwMode="auto">
          <a:xfrm>
            <a:off x="65532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45" name="Text Box 239"/>
          <p:cNvSpPr txBox="1">
            <a:spLocks noChangeArrowheads="1"/>
          </p:cNvSpPr>
          <p:nvPr/>
        </p:nvSpPr>
        <p:spPr bwMode="auto">
          <a:xfrm>
            <a:off x="7391400" y="43434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46" name="Text Box 240"/>
          <p:cNvSpPr txBox="1">
            <a:spLocks noChangeArrowheads="1"/>
          </p:cNvSpPr>
          <p:nvPr/>
        </p:nvSpPr>
        <p:spPr bwMode="auto">
          <a:xfrm>
            <a:off x="3657600" y="2667000"/>
            <a:ext cx="2819400" cy="835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2. Use the new inputs to determine the next state: </a:t>
            </a:r>
            <a:r>
              <a:rPr lang="en-US" sz="1600" i="1"/>
              <a:t>Q</a:t>
            </a:r>
            <a:r>
              <a:rPr lang="en-US" sz="1600" baseline="-25000"/>
              <a:t>2</a:t>
            </a:r>
            <a:r>
              <a:rPr lang="en-US" sz="1600"/>
              <a:t> and </a:t>
            </a:r>
            <a:r>
              <a:rPr lang="en-US" sz="1600" i="1"/>
              <a:t>Q</a:t>
            </a:r>
            <a:r>
              <a:rPr lang="en-US" sz="1600" baseline="-25000"/>
              <a:t>1</a:t>
            </a:r>
            <a:r>
              <a:rPr lang="en-US" sz="1600"/>
              <a:t> will latch and </a:t>
            </a:r>
            <a:r>
              <a:rPr lang="en-US" sz="1600" i="1"/>
              <a:t>Q</a:t>
            </a:r>
            <a:r>
              <a:rPr lang="en-US" sz="1600" baseline="-25000"/>
              <a:t>0 </a:t>
            </a:r>
            <a:r>
              <a:rPr lang="en-US" sz="1600"/>
              <a:t>will toggle.</a:t>
            </a:r>
          </a:p>
        </p:txBody>
      </p:sp>
      <p:sp>
        <p:nvSpPr>
          <p:cNvPr id="47" name="Line 241"/>
          <p:cNvSpPr>
            <a:spLocks noChangeShapeType="1"/>
          </p:cNvSpPr>
          <p:nvPr/>
        </p:nvSpPr>
        <p:spPr bwMode="auto">
          <a:xfrm>
            <a:off x="1219200" y="36576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Text Box 242"/>
          <p:cNvSpPr txBox="1">
            <a:spLocks noChangeArrowheads="1"/>
          </p:cNvSpPr>
          <p:nvPr/>
        </p:nvSpPr>
        <p:spPr bwMode="auto">
          <a:xfrm>
            <a:off x="1143000" y="46926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0   0   1</a:t>
            </a:r>
          </a:p>
        </p:txBody>
      </p:sp>
      <p:sp>
        <p:nvSpPr>
          <p:cNvPr id="49" name="Text Box 243"/>
          <p:cNvSpPr txBox="1">
            <a:spLocks noChangeArrowheads="1"/>
          </p:cNvSpPr>
          <p:nvPr/>
        </p:nvSpPr>
        <p:spPr bwMode="auto">
          <a:xfrm>
            <a:off x="25146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50" name="Text Box 244"/>
          <p:cNvSpPr txBox="1">
            <a:spLocks noChangeArrowheads="1"/>
          </p:cNvSpPr>
          <p:nvPr/>
        </p:nvSpPr>
        <p:spPr bwMode="auto">
          <a:xfrm>
            <a:off x="36576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51" name="Text Box 245"/>
          <p:cNvSpPr txBox="1">
            <a:spLocks noChangeArrowheads="1"/>
          </p:cNvSpPr>
          <p:nvPr/>
        </p:nvSpPr>
        <p:spPr bwMode="auto">
          <a:xfrm>
            <a:off x="46482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52" name="Text Box 246"/>
          <p:cNvSpPr txBox="1">
            <a:spLocks noChangeArrowheads="1"/>
          </p:cNvSpPr>
          <p:nvPr/>
        </p:nvSpPr>
        <p:spPr bwMode="auto">
          <a:xfrm>
            <a:off x="55626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53" name="Text Box 247"/>
          <p:cNvSpPr txBox="1">
            <a:spLocks noChangeArrowheads="1"/>
          </p:cNvSpPr>
          <p:nvPr/>
        </p:nvSpPr>
        <p:spPr bwMode="auto">
          <a:xfrm>
            <a:off x="65532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54" name="Text Box 248"/>
          <p:cNvSpPr txBox="1">
            <a:spLocks noChangeArrowheads="1"/>
          </p:cNvSpPr>
          <p:nvPr/>
        </p:nvSpPr>
        <p:spPr bwMode="auto">
          <a:xfrm>
            <a:off x="7391400" y="46926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55" name="Text Box 249"/>
          <p:cNvSpPr txBox="1">
            <a:spLocks noChangeArrowheads="1"/>
          </p:cNvSpPr>
          <p:nvPr/>
        </p:nvSpPr>
        <p:spPr bwMode="auto">
          <a:xfrm>
            <a:off x="6477000" y="2667000"/>
            <a:ext cx="1905000" cy="8350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3. Set up the next group of inputs from the current output.</a:t>
            </a:r>
          </a:p>
        </p:txBody>
      </p:sp>
      <p:sp>
        <p:nvSpPr>
          <p:cNvPr id="56" name="Text Box 250"/>
          <p:cNvSpPr txBox="1">
            <a:spLocks noChangeArrowheads="1"/>
          </p:cNvSpPr>
          <p:nvPr/>
        </p:nvSpPr>
        <p:spPr bwMode="auto">
          <a:xfrm>
            <a:off x="3581400" y="5791200"/>
            <a:ext cx="4648200" cy="7112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Continue like this, to complete the table. The next slide shows the completed table…</a:t>
            </a:r>
          </a:p>
        </p:txBody>
      </p:sp>
      <p:sp>
        <p:nvSpPr>
          <p:cNvPr id="57" name="Text Box 251"/>
          <p:cNvSpPr txBox="1">
            <a:spLocks noChangeArrowheads="1"/>
          </p:cNvSpPr>
          <p:nvPr/>
        </p:nvSpPr>
        <p:spPr bwMode="auto">
          <a:xfrm>
            <a:off x="1143000" y="50736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0   1   0</a:t>
            </a:r>
          </a:p>
        </p:txBody>
      </p:sp>
      <p:sp>
        <p:nvSpPr>
          <p:cNvPr id="58" name="Text Box 252"/>
          <p:cNvSpPr txBox="1">
            <a:spLocks noChangeArrowheads="1"/>
          </p:cNvSpPr>
          <p:nvPr/>
        </p:nvSpPr>
        <p:spPr bwMode="auto">
          <a:xfrm>
            <a:off x="2286000" y="5466895"/>
            <a:ext cx="4572000" cy="34607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4.</a:t>
            </a:r>
            <a:r>
              <a:rPr lang="en-US" sz="1600" i="1"/>
              <a:t> Q</a:t>
            </a:r>
            <a:r>
              <a:rPr lang="en-US" sz="1600" baseline="-25000"/>
              <a:t>2</a:t>
            </a:r>
            <a:r>
              <a:rPr lang="en-US" sz="1600"/>
              <a:t> will latch again but both </a:t>
            </a:r>
            <a:r>
              <a:rPr lang="en-US" sz="1600" i="1"/>
              <a:t>Q</a:t>
            </a:r>
            <a:r>
              <a:rPr lang="en-US" sz="1600" baseline="-25000"/>
              <a:t>1</a:t>
            </a:r>
            <a:r>
              <a:rPr lang="en-US" sz="1600"/>
              <a:t> and </a:t>
            </a:r>
            <a:r>
              <a:rPr lang="en-US" sz="1600" i="1"/>
              <a:t>Q</a:t>
            </a:r>
            <a:r>
              <a:rPr lang="en-US" sz="1600" baseline="-25000"/>
              <a:t>0</a:t>
            </a:r>
            <a:r>
              <a:rPr lang="en-US" sz="1600"/>
              <a:t> will toggle.</a:t>
            </a:r>
          </a:p>
        </p:txBody>
      </p:sp>
    </p:spTree>
    <p:extLst>
      <p:ext uri="{BB962C8B-B14F-4D97-AF65-F5344CB8AC3E}">
        <p14:creationId xmlns:p14="http://schemas.microsoft.com/office/powerpoint/2010/main" val="1263780257"/>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slide(fromBottom)">
                                      <p:cBhvr>
                                        <p:cTn id="7" dur="500"/>
                                        <p:tgtEl>
                                          <p:spTgt spid="38"/>
                                        </p:tgtEl>
                                      </p:cBhvr>
                                    </p:animEffect>
                                  </p:childTnLst>
                                </p:cTn>
                              </p:par>
                              <p:par>
                                <p:cTn id="8" presetID="15"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p:cTn id="10" dur="1000" fill="hold"/>
                                        <p:tgtEl>
                                          <p:spTgt spid="39"/>
                                        </p:tgtEl>
                                        <p:attrNameLst>
                                          <p:attrName>ppt_w</p:attrName>
                                        </p:attrNameLst>
                                      </p:cBhvr>
                                      <p:tavLst>
                                        <p:tav tm="0">
                                          <p:val>
                                            <p:fltVal val="0"/>
                                          </p:val>
                                        </p:tav>
                                        <p:tav tm="100000">
                                          <p:val>
                                            <p:strVal val="#ppt_w"/>
                                          </p:val>
                                        </p:tav>
                                      </p:tavLst>
                                    </p:anim>
                                    <p:anim calcmode="lin" valueType="num">
                                      <p:cBhvr>
                                        <p:cTn id="11" dur="1000" fill="hold"/>
                                        <p:tgtEl>
                                          <p:spTgt spid="39"/>
                                        </p:tgtEl>
                                        <p:attrNameLst>
                                          <p:attrName>ppt_h</p:attrName>
                                        </p:attrNameLst>
                                      </p:cBhvr>
                                      <p:tavLst>
                                        <p:tav tm="0">
                                          <p:val>
                                            <p:fltVal val="0"/>
                                          </p:val>
                                        </p:tav>
                                        <p:tav tm="100000">
                                          <p:val>
                                            <p:strVal val="#ppt_h"/>
                                          </p:val>
                                        </p:tav>
                                      </p:tavLst>
                                    </p:anim>
                                    <p:anim calcmode="lin" valueType="num">
                                      <p:cBhvr>
                                        <p:cTn id="12" dur="1000" fill="hold"/>
                                        <p:tgtEl>
                                          <p:spTgt spid="39"/>
                                        </p:tgtEl>
                                        <p:attrNameLst>
                                          <p:attrName>ppt_x</p:attrName>
                                        </p:attrNameLst>
                                      </p:cBhvr>
                                      <p:tavLst>
                                        <p:tav tm="0" fmla="#ppt_x+(cos(-2*pi*(1-$))*-#ppt_x-sin(-2*pi*(1-$))*(1-#ppt_y))*(1-$)">
                                          <p:val>
                                            <p:fltVal val="0"/>
                                          </p:val>
                                        </p:tav>
                                        <p:tav tm="100000">
                                          <p:val>
                                            <p:fltVal val="1"/>
                                          </p:val>
                                        </p:tav>
                                      </p:tavLst>
                                    </p:anim>
                                    <p:anim calcmode="lin" valueType="num">
                                      <p:cBhvr>
                                        <p:cTn id="13" dur="1000" fill="hold"/>
                                        <p:tgtEl>
                                          <p:spTgt spid="3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0-#ppt_w/2"/>
                                          </p:val>
                                        </p:tav>
                                        <p:tav tm="100000">
                                          <p:val>
                                            <p:strVal val="#ppt_x"/>
                                          </p:val>
                                        </p:tav>
                                      </p:tavLst>
                                    </p:anim>
                                    <p:anim calcmode="lin" valueType="num">
                                      <p:cBhvr additive="base">
                                        <p:cTn id="19" dur="500" fill="hold"/>
                                        <p:tgtEl>
                                          <p:spTgt spid="40"/>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0-#ppt_w/2"/>
                                          </p:val>
                                        </p:tav>
                                        <p:tav tm="100000">
                                          <p:val>
                                            <p:strVal val="#ppt_x"/>
                                          </p:val>
                                        </p:tav>
                                      </p:tavLst>
                                    </p:anim>
                                    <p:anim calcmode="lin" valueType="num">
                                      <p:cBhvr additive="base">
                                        <p:cTn id="24"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additive="base">
                                        <p:cTn id="29" dur="500" fill="hold"/>
                                        <p:tgtEl>
                                          <p:spTgt spid="42"/>
                                        </p:tgtEl>
                                        <p:attrNameLst>
                                          <p:attrName>ppt_x</p:attrName>
                                        </p:attrNameLst>
                                      </p:cBhvr>
                                      <p:tavLst>
                                        <p:tav tm="0">
                                          <p:val>
                                            <p:strVal val="0-#ppt_w/2"/>
                                          </p:val>
                                        </p:tav>
                                        <p:tav tm="100000">
                                          <p:val>
                                            <p:strVal val="#ppt_x"/>
                                          </p:val>
                                        </p:tav>
                                      </p:tavLst>
                                    </p:anim>
                                    <p:anim calcmode="lin" valueType="num">
                                      <p:cBhvr additive="base">
                                        <p:cTn id="30" dur="500" fill="hold"/>
                                        <p:tgtEl>
                                          <p:spTgt spid="42"/>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8"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additive="base">
                                        <p:cTn id="34" dur="500" fill="hold"/>
                                        <p:tgtEl>
                                          <p:spTgt spid="43"/>
                                        </p:tgtEl>
                                        <p:attrNameLst>
                                          <p:attrName>ppt_x</p:attrName>
                                        </p:attrNameLst>
                                      </p:cBhvr>
                                      <p:tavLst>
                                        <p:tav tm="0">
                                          <p:val>
                                            <p:strVal val="0-#ppt_w/2"/>
                                          </p:val>
                                        </p:tav>
                                        <p:tav tm="100000">
                                          <p:val>
                                            <p:strVal val="#ppt_x"/>
                                          </p:val>
                                        </p:tav>
                                      </p:tavLst>
                                    </p:anim>
                                    <p:anim calcmode="lin" valueType="num">
                                      <p:cBhvr additive="base">
                                        <p:cTn id="35"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 calcmode="lin" valueType="num">
                                      <p:cBhvr additive="base">
                                        <p:cTn id="40" dur="500" fill="hold"/>
                                        <p:tgtEl>
                                          <p:spTgt spid="44"/>
                                        </p:tgtEl>
                                        <p:attrNameLst>
                                          <p:attrName>ppt_x</p:attrName>
                                        </p:attrNameLst>
                                      </p:cBhvr>
                                      <p:tavLst>
                                        <p:tav tm="0">
                                          <p:val>
                                            <p:strVal val="0-#ppt_w/2"/>
                                          </p:val>
                                        </p:tav>
                                        <p:tav tm="100000">
                                          <p:val>
                                            <p:strVal val="#ppt_x"/>
                                          </p:val>
                                        </p:tav>
                                      </p:tavLst>
                                    </p:anim>
                                    <p:anim calcmode="lin" valueType="num">
                                      <p:cBhvr additive="base">
                                        <p:cTn id="41" dur="500" fill="hold"/>
                                        <p:tgtEl>
                                          <p:spTgt spid="44"/>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2" presetClass="entr" presetSubtype="8" fill="hold" grpId="0" nodeType="after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fill="hold"/>
                                        <p:tgtEl>
                                          <p:spTgt spid="45"/>
                                        </p:tgtEl>
                                        <p:attrNameLst>
                                          <p:attrName>ppt_x</p:attrName>
                                        </p:attrNameLst>
                                      </p:cBhvr>
                                      <p:tavLst>
                                        <p:tav tm="0">
                                          <p:val>
                                            <p:strVal val="0-#ppt_w/2"/>
                                          </p:val>
                                        </p:tav>
                                        <p:tav tm="100000">
                                          <p:val>
                                            <p:strVal val="#ppt_x"/>
                                          </p:val>
                                        </p:tav>
                                      </p:tavLst>
                                    </p:anim>
                                    <p:anim calcmode="lin" valueType="num">
                                      <p:cBhvr additive="base">
                                        <p:cTn id="46" dur="50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slide(fromBottom)">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left)">
                                      <p:cBhvr>
                                        <p:cTn id="56" dur="20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55"/>
                                        </p:tgtEl>
                                        <p:attrNameLst>
                                          <p:attrName>style.visibility</p:attrName>
                                        </p:attrNameLst>
                                      </p:cBhvr>
                                      <p:to>
                                        <p:strVal val="visible"/>
                                      </p:to>
                                    </p:set>
                                    <p:animEffect transition="in" filter="slide(fromBottom)">
                                      <p:cBhvr>
                                        <p:cTn id="61" dur="500"/>
                                        <p:tgtEl>
                                          <p:spTgt spid="55"/>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49"/>
                                        </p:tgtEl>
                                        <p:attrNameLst>
                                          <p:attrName>style.visibility</p:attrName>
                                        </p:attrNameLst>
                                      </p:cBhvr>
                                      <p:to>
                                        <p:strVal val="visible"/>
                                      </p:to>
                                    </p:set>
                                    <p:anim calcmode="lin" valueType="num">
                                      <p:cBhvr additive="base">
                                        <p:cTn id="66" dur="500" fill="hold"/>
                                        <p:tgtEl>
                                          <p:spTgt spid="49"/>
                                        </p:tgtEl>
                                        <p:attrNameLst>
                                          <p:attrName>ppt_x</p:attrName>
                                        </p:attrNameLst>
                                      </p:cBhvr>
                                      <p:tavLst>
                                        <p:tav tm="0">
                                          <p:val>
                                            <p:strVal val="0-#ppt_w/2"/>
                                          </p:val>
                                        </p:tav>
                                        <p:tav tm="100000">
                                          <p:val>
                                            <p:strVal val="#ppt_x"/>
                                          </p:val>
                                        </p:tav>
                                      </p:tavLst>
                                    </p:anim>
                                    <p:anim calcmode="lin" valueType="num">
                                      <p:cBhvr additive="base">
                                        <p:cTn id="67" dur="500" fill="hold"/>
                                        <p:tgtEl>
                                          <p:spTgt spid="49"/>
                                        </p:tgtEl>
                                        <p:attrNameLst>
                                          <p:attrName>ppt_y</p:attrName>
                                        </p:attrNameLst>
                                      </p:cBhvr>
                                      <p:tavLst>
                                        <p:tav tm="0">
                                          <p:val>
                                            <p:strVal val="#ppt_y"/>
                                          </p:val>
                                        </p:tav>
                                        <p:tav tm="100000">
                                          <p:val>
                                            <p:strVal val="#ppt_y"/>
                                          </p:val>
                                        </p:tav>
                                      </p:tavLst>
                                    </p:anim>
                                  </p:childTnLst>
                                </p:cTn>
                              </p:par>
                            </p:childTnLst>
                          </p:cTn>
                        </p:par>
                        <p:par>
                          <p:cTn id="68" fill="hold">
                            <p:stCondLst>
                              <p:cond delay="500"/>
                            </p:stCondLst>
                            <p:childTnLst>
                              <p:par>
                                <p:cTn id="69" presetID="2" presetClass="entr" presetSubtype="8" fill="hold" grpId="0" nodeType="afterEffect">
                                  <p:stCondLst>
                                    <p:cond delay="0"/>
                                  </p:stCondLst>
                                  <p:childTnLst>
                                    <p:set>
                                      <p:cBhvr>
                                        <p:cTn id="70" dur="1" fill="hold">
                                          <p:stCondLst>
                                            <p:cond delay="0"/>
                                          </p:stCondLst>
                                        </p:cTn>
                                        <p:tgtEl>
                                          <p:spTgt spid="50"/>
                                        </p:tgtEl>
                                        <p:attrNameLst>
                                          <p:attrName>style.visibility</p:attrName>
                                        </p:attrNameLst>
                                      </p:cBhvr>
                                      <p:to>
                                        <p:strVal val="visible"/>
                                      </p:to>
                                    </p:set>
                                    <p:anim calcmode="lin" valueType="num">
                                      <p:cBhvr additive="base">
                                        <p:cTn id="71" dur="500" fill="hold"/>
                                        <p:tgtEl>
                                          <p:spTgt spid="50"/>
                                        </p:tgtEl>
                                        <p:attrNameLst>
                                          <p:attrName>ppt_x</p:attrName>
                                        </p:attrNameLst>
                                      </p:cBhvr>
                                      <p:tavLst>
                                        <p:tav tm="0">
                                          <p:val>
                                            <p:strVal val="0-#ppt_w/2"/>
                                          </p:val>
                                        </p:tav>
                                        <p:tav tm="100000">
                                          <p:val>
                                            <p:strVal val="#ppt_x"/>
                                          </p:val>
                                        </p:tav>
                                      </p:tavLst>
                                    </p:anim>
                                    <p:anim calcmode="lin" valueType="num">
                                      <p:cBhvr additive="base">
                                        <p:cTn id="72"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grpId="0" nodeType="clickEffect">
                                  <p:stCondLst>
                                    <p:cond delay="0"/>
                                  </p:stCondLst>
                                  <p:childTnLst>
                                    <p:set>
                                      <p:cBhvr>
                                        <p:cTn id="76" dur="1" fill="hold">
                                          <p:stCondLst>
                                            <p:cond delay="0"/>
                                          </p:stCondLst>
                                        </p:cTn>
                                        <p:tgtEl>
                                          <p:spTgt spid="51"/>
                                        </p:tgtEl>
                                        <p:attrNameLst>
                                          <p:attrName>style.visibility</p:attrName>
                                        </p:attrNameLst>
                                      </p:cBhvr>
                                      <p:to>
                                        <p:strVal val="visible"/>
                                      </p:to>
                                    </p:set>
                                    <p:anim calcmode="lin" valueType="num">
                                      <p:cBhvr additive="base">
                                        <p:cTn id="77" dur="500" fill="hold"/>
                                        <p:tgtEl>
                                          <p:spTgt spid="51"/>
                                        </p:tgtEl>
                                        <p:attrNameLst>
                                          <p:attrName>ppt_x</p:attrName>
                                        </p:attrNameLst>
                                      </p:cBhvr>
                                      <p:tavLst>
                                        <p:tav tm="0">
                                          <p:val>
                                            <p:strVal val="0-#ppt_w/2"/>
                                          </p:val>
                                        </p:tav>
                                        <p:tav tm="100000">
                                          <p:val>
                                            <p:strVal val="#ppt_x"/>
                                          </p:val>
                                        </p:tav>
                                      </p:tavLst>
                                    </p:anim>
                                    <p:anim calcmode="lin" valueType="num">
                                      <p:cBhvr additive="base">
                                        <p:cTn id="78" dur="500" fill="hold"/>
                                        <p:tgtEl>
                                          <p:spTgt spid="51"/>
                                        </p:tgtEl>
                                        <p:attrNameLst>
                                          <p:attrName>ppt_y</p:attrName>
                                        </p:attrNameLst>
                                      </p:cBhvr>
                                      <p:tavLst>
                                        <p:tav tm="0">
                                          <p:val>
                                            <p:strVal val="#ppt_y"/>
                                          </p:val>
                                        </p:tav>
                                        <p:tav tm="100000">
                                          <p:val>
                                            <p:strVal val="#ppt_y"/>
                                          </p:val>
                                        </p:tav>
                                      </p:tavLst>
                                    </p:anim>
                                  </p:childTnLst>
                                </p:cTn>
                              </p:par>
                            </p:childTnLst>
                          </p:cTn>
                        </p:par>
                        <p:par>
                          <p:cTn id="79" fill="hold">
                            <p:stCondLst>
                              <p:cond delay="500"/>
                            </p:stCondLst>
                            <p:childTnLst>
                              <p:par>
                                <p:cTn id="80" presetID="2" presetClass="entr" presetSubtype="8" fill="hold" grpId="0" nodeType="afterEffect">
                                  <p:stCondLst>
                                    <p:cond delay="0"/>
                                  </p:stCondLst>
                                  <p:childTnLst>
                                    <p:set>
                                      <p:cBhvr>
                                        <p:cTn id="81" dur="1" fill="hold">
                                          <p:stCondLst>
                                            <p:cond delay="0"/>
                                          </p:stCondLst>
                                        </p:cTn>
                                        <p:tgtEl>
                                          <p:spTgt spid="52"/>
                                        </p:tgtEl>
                                        <p:attrNameLst>
                                          <p:attrName>style.visibility</p:attrName>
                                        </p:attrNameLst>
                                      </p:cBhvr>
                                      <p:to>
                                        <p:strVal val="visible"/>
                                      </p:to>
                                    </p:set>
                                    <p:anim calcmode="lin" valueType="num">
                                      <p:cBhvr additive="base">
                                        <p:cTn id="82" dur="500" fill="hold"/>
                                        <p:tgtEl>
                                          <p:spTgt spid="52"/>
                                        </p:tgtEl>
                                        <p:attrNameLst>
                                          <p:attrName>ppt_x</p:attrName>
                                        </p:attrNameLst>
                                      </p:cBhvr>
                                      <p:tavLst>
                                        <p:tav tm="0">
                                          <p:val>
                                            <p:strVal val="0-#ppt_w/2"/>
                                          </p:val>
                                        </p:tav>
                                        <p:tav tm="100000">
                                          <p:val>
                                            <p:strVal val="#ppt_x"/>
                                          </p:val>
                                        </p:tav>
                                      </p:tavLst>
                                    </p:anim>
                                    <p:anim calcmode="lin" valueType="num">
                                      <p:cBhvr additive="base">
                                        <p:cTn id="83" dur="500" fill="hold"/>
                                        <p:tgtEl>
                                          <p:spTgt spid="52"/>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8" fill="hold" grpId="0" nodeType="clickEffect">
                                  <p:stCondLst>
                                    <p:cond delay="0"/>
                                  </p:stCondLst>
                                  <p:childTnLst>
                                    <p:set>
                                      <p:cBhvr>
                                        <p:cTn id="87" dur="1" fill="hold">
                                          <p:stCondLst>
                                            <p:cond delay="0"/>
                                          </p:stCondLst>
                                        </p:cTn>
                                        <p:tgtEl>
                                          <p:spTgt spid="53"/>
                                        </p:tgtEl>
                                        <p:attrNameLst>
                                          <p:attrName>style.visibility</p:attrName>
                                        </p:attrNameLst>
                                      </p:cBhvr>
                                      <p:to>
                                        <p:strVal val="visible"/>
                                      </p:to>
                                    </p:set>
                                    <p:anim calcmode="lin" valueType="num">
                                      <p:cBhvr additive="base">
                                        <p:cTn id="88" dur="500" fill="hold"/>
                                        <p:tgtEl>
                                          <p:spTgt spid="53"/>
                                        </p:tgtEl>
                                        <p:attrNameLst>
                                          <p:attrName>ppt_x</p:attrName>
                                        </p:attrNameLst>
                                      </p:cBhvr>
                                      <p:tavLst>
                                        <p:tav tm="0">
                                          <p:val>
                                            <p:strVal val="0-#ppt_w/2"/>
                                          </p:val>
                                        </p:tav>
                                        <p:tav tm="100000">
                                          <p:val>
                                            <p:strVal val="#ppt_x"/>
                                          </p:val>
                                        </p:tav>
                                      </p:tavLst>
                                    </p:anim>
                                    <p:anim calcmode="lin" valueType="num">
                                      <p:cBhvr additive="base">
                                        <p:cTn id="89" dur="500" fill="hold"/>
                                        <p:tgtEl>
                                          <p:spTgt spid="53"/>
                                        </p:tgtEl>
                                        <p:attrNameLst>
                                          <p:attrName>ppt_y</p:attrName>
                                        </p:attrNameLst>
                                      </p:cBhvr>
                                      <p:tavLst>
                                        <p:tav tm="0">
                                          <p:val>
                                            <p:strVal val="#ppt_y"/>
                                          </p:val>
                                        </p:tav>
                                        <p:tav tm="100000">
                                          <p:val>
                                            <p:strVal val="#ppt_y"/>
                                          </p:val>
                                        </p:tav>
                                      </p:tavLst>
                                    </p:anim>
                                  </p:childTnLst>
                                </p:cTn>
                              </p:par>
                            </p:childTnLst>
                          </p:cTn>
                        </p:par>
                        <p:par>
                          <p:cTn id="90" fill="hold">
                            <p:stCondLst>
                              <p:cond delay="500"/>
                            </p:stCondLst>
                            <p:childTnLst>
                              <p:par>
                                <p:cTn id="91" presetID="2" presetClass="entr" presetSubtype="8" fill="hold" grpId="0" nodeType="afterEffect">
                                  <p:stCondLst>
                                    <p:cond delay="0"/>
                                  </p:stCondLst>
                                  <p:childTnLst>
                                    <p:set>
                                      <p:cBhvr>
                                        <p:cTn id="92" dur="1" fill="hold">
                                          <p:stCondLst>
                                            <p:cond delay="0"/>
                                          </p:stCondLst>
                                        </p:cTn>
                                        <p:tgtEl>
                                          <p:spTgt spid="54"/>
                                        </p:tgtEl>
                                        <p:attrNameLst>
                                          <p:attrName>style.visibility</p:attrName>
                                        </p:attrNameLst>
                                      </p:cBhvr>
                                      <p:to>
                                        <p:strVal val="visible"/>
                                      </p:to>
                                    </p:set>
                                    <p:anim calcmode="lin" valueType="num">
                                      <p:cBhvr additive="base">
                                        <p:cTn id="93" dur="500" fill="hold"/>
                                        <p:tgtEl>
                                          <p:spTgt spid="54"/>
                                        </p:tgtEl>
                                        <p:attrNameLst>
                                          <p:attrName>ppt_x</p:attrName>
                                        </p:attrNameLst>
                                      </p:cBhvr>
                                      <p:tavLst>
                                        <p:tav tm="0">
                                          <p:val>
                                            <p:strVal val="0-#ppt_w/2"/>
                                          </p:val>
                                        </p:tav>
                                        <p:tav tm="100000">
                                          <p:val>
                                            <p:strVal val="#ppt_x"/>
                                          </p:val>
                                        </p:tav>
                                      </p:tavLst>
                                    </p:anim>
                                    <p:anim calcmode="lin" valueType="num">
                                      <p:cBhvr additive="base">
                                        <p:cTn id="94"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12" presetClass="entr" presetSubtype="4" fill="hold" grpId="0" nodeType="click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slide(fromBottom)">
                                      <p:cBhvr>
                                        <p:cTn id="99" dur="500"/>
                                        <p:tgtEl>
                                          <p:spTgt spid="58"/>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2000"/>
                                        <p:tgtEl>
                                          <p:spTgt spid="57"/>
                                        </p:tgtEl>
                                      </p:cBhvr>
                                    </p:animEffect>
                                  </p:childTnLst>
                                </p:cTn>
                              </p:par>
                            </p:childTnLst>
                          </p:cTn>
                        </p:par>
                      </p:childTnLst>
                    </p:cTn>
                  </p:par>
                  <p:par>
                    <p:cTn id="105" fill="hold">
                      <p:stCondLst>
                        <p:cond delay="indefinite"/>
                      </p:stCondLst>
                      <p:childTnLst>
                        <p:par>
                          <p:cTn id="106" fill="hold">
                            <p:stCondLst>
                              <p:cond delay="0"/>
                            </p:stCondLst>
                            <p:childTnLst>
                              <p:par>
                                <p:cTn id="107" presetID="37" presetClass="entr" presetSubtype="0" fill="hold" grpId="0" nodeType="click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1000"/>
                                        <p:tgtEl>
                                          <p:spTgt spid="56"/>
                                        </p:tgtEl>
                                      </p:cBhvr>
                                    </p:animEffect>
                                    <p:anim calcmode="lin" valueType="num">
                                      <p:cBhvr>
                                        <p:cTn id="110" dur="1000" fill="hold"/>
                                        <p:tgtEl>
                                          <p:spTgt spid="56"/>
                                        </p:tgtEl>
                                        <p:attrNameLst>
                                          <p:attrName>ppt_x</p:attrName>
                                        </p:attrNameLst>
                                      </p:cBhvr>
                                      <p:tavLst>
                                        <p:tav tm="0">
                                          <p:val>
                                            <p:strVal val="#ppt_x"/>
                                          </p:val>
                                        </p:tav>
                                        <p:tav tm="100000">
                                          <p:val>
                                            <p:strVal val="#ppt_x"/>
                                          </p:val>
                                        </p:tav>
                                      </p:tavLst>
                                    </p:anim>
                                    <p:anim calcmode="lin" valueType="num">
                                      <p:cBhvr>
                                        <p:cTn id="111" dur="900" decel="100000" fill="hold"/>
                                        <p:tgtEl>
                                          <p:spTgt spid="56"/>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5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p:bldP spid="40" grpId="0"/>
      <p:bldP spid="41" grpId="0"/>
      <p:bldP spid="42" grpId="0"/>
      <p:bldP spid="43" grpId="0"/>
      <p:bldP spid="44" grpId="0"/>
      <p:bldP spid="45" grpId="0"/>
      <p:bldP spid="46" grpId="0" animBg="1"/>
      <p:bldP spid="48" grpId="0"/>
      <p:bldP spid="49" grpId="0"/>
      <p:bldP spid="50" grpId="0"/>
      <p:bldP spid="51" grpId="0"/>
      <p:bldP spid="52" grpId="0"/>
      <p:bldP spid="53" grpId="0"/>
      <p:bldP spid="54" grpId="0"/>
      <p:bldP spid="55" grpId="0" animBg="1"/>
      <p:bldP spid="56" grpId="0" animBg="1"/>
      <p:bldP spid="57" grpId="0"/>
      <p:bldP spid="58"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5" name="Rectangle 5"/>
          <p:cNvSpPr>
            <a:spLocks noChangeArrowheads="1"/>
          </p:cNvSpPr>
          <p:nvPr/>
        </p:nvSpPr>
        <p:spPr bwMode="auto">
          <a:xfrm>
            <a:off x="914400" y="1143000"/>
            <a:ext cx="4511675" cy="466725"/>
          </a:xfrm>
          <a:prstGeom prst="rect">
            <a:avLst/>
          </a:prstGeom>
          <a:solidFill>
            <a:srgbClr val="9966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solidFill>
                  <a:srgbClr val="FFFF99"/>
                </a:solidFill>
              </a:rPr>
              <a:t>Analysis of Synchronous Counters </a:t>
            </a:r>
          </a:p>
        </p:txBody>
      </p:sp>
      <p:sp>
        <p:nvSpPr>
          <p:cNvPr id="6" name="Line 49"/>
          <p:cNvSpPr>
            <a:spLocks noChangeShapeType="1"/>
          </p:cNvSpPr>
          <p:nvPr/>
        </p:nvSpPr>
        <p:spPr bwMode="auto">
          <a:xfrm flipH="1" flipV="1">
            <a:off x="2209800" y="2133600"/>
            <a:ext cx="0" cy="3657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50"/>
          <p:cNvSpPr txBox="1">
            <a:spLocks noChangeArrowheads="1"/>
          </p:cNvSpPr>
          <p:nvPr/>
        </p:nvSpPr>
        <p:spPr bwMode="auto">
          <a:xfrm>
            <a:off x="1295400" y="1752600"/>
            <a:ext cx="10064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solidFill>
                  <a:srgbClr val="FF0000"/>
                </a:solidFill>
              </a:rPr>
              <a:t>Outputs</a:t>
            </a:r>
          </a:p>
        </p:txBody>
      </p:sp>
      <p:sp>
        <p:nvSpPr>
          <p:cNvPr id="8" name="Text Box 51"/>
          <p:cNvSpPr txBox="1">
            <a:spLocks noChangeArrowheads="1"/>
          </p:cNvSpPr>
          <p:nvPr/>
        </p:nvSpPr>
        <p:spPr bwMode="auto">
          <a:xfrm>
            <a:off x="3886200" y="1752600"/>
            <a:ext cx="1600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solidFill>
                  <a:srgbClr val="FF0000"/>
                </a:solidFill>
              </a:rPr>
              <a:t>Logic for inputs</a:t>
            </a:r>
          </a:p>
        </p:txBody>
      </p:sp>
      <p:sp>
        <p:nvSpPr>
          <p:cNvPr id="9" name="Line 52"/>
          <p:cNvSpPr>
            <a:spLocks noChangeShapeType="1"/>
          </p:cNvSpPr>
          <p:nvPr/>
        </p:nvSpPr>
        <p:spPr bwMode="auto">
          <a:xfrm flipH="1">
            <a:off x="2286000" y="1905000"/>
            <a:ext cx="16002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Line 53"/>
          <p:cNvSpPr>
            <a:spLocks noChangeShapeType="1"/>
          </p:cNvSpPr>
          <p:nvPr/>
        </p:nvSpPr>
        <p:spPr bwMode="auto">
          <a:xfrm>
            <a:off x="5410200" y="1905000"/>
            <a:ext cx="25146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Line 54"/>
          <p:cNvSpPr>
            <a:spLocks noChangeShapeType="1"/>
          </p:cNvSpPr>
          <p:nvPr/>
        </p:nvSpPr>
        <p:spPr bwMode="auto">
          <a:xfrm>
            <a:off x="2209800" y="1828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Line 55"/>
          <p:cNvSpPr>
            <a:spLocks noChangeShapeType="1"/>
          </p:cNvSpPr>
          <p:nvPr/>
        </p:nvSpPr>
        <p:spPr bwMode="auto">
          <a:xfrm>
            <a:off x="8001000" y="1828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57"/>
          <p:cNvSpPr txBox="1">
            <a:spLocks noChangeArrowheads="1"/>
          </p:cNvSpPr>
          <p:nvPr/>
        </p:nvSpPr>
        <p:spPr bwMode="auto">
          <a:xfrm>
            <a:off x="1143000" y="25146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0   0   0</a:t>
            </a:r>
          </a:p>
        </p:txBody>
      </p:sp>
      <p:sp>
        <p:nvSpPr>
          <p:cNvPr id="15" name="Text Box 58"/>
          <p:cNvSpPr txBox="1">
            <a:spLocks noChangeArrowheads="1"/>
          </p:cNvSpPr>
          <p:nvPr/>
        </p:nvSpPr>
        <p:spPr bwMode="auto">
          <a:xfrm>
            <a:off x="25146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16" name="Text Box 59"/>
          <p:cNvSpPr txBox="1">
            <a:spLocks noChangeArrowheads="1"/>
          </p:cNvSpPr>
          <p:nvPr/>
        </p:nvSpPr>
        <p:spPr bwMode="auto">
          <a:xfrm>
            <a:off x="36576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17" name="Text Box 60"/>
          <p:cNvSpPr txBox="1">
            <a:spLocks noChangeArrowheads="1"/>
          </p:cNvSpPr>
          <p:nvPr/>
        </p:nvSpPr>
        <p:spPr bwMode="auto">
          <a:xfrm>
            <a:off x="46482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18" name="Text Box 61"/>
          <p:cNvSpPr txBox="1">
            <a:spLocks noChangeArrowheads="1"/>
          </p:cNvSpPr>
          <p:nvPr/>
        </p:nvSpPr>
        <p:spPr bwMode="auto">
          <a:xfrm>
            <a:off x="55626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19" name="Text Box 62"/>
          <p:cNvSpPr txBox="1">
            <a:spLocks noChangeArrowheads="1"/>
          </p:cNvSpPr>
          <p:nvPr/>
        </p:nvSpPr>
        <p:spPr bwMode="auto">
          <a:xfrm>
            <a:off x="65532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20" name="Text Box 63"/>
          <p:cNvSpPr txBox="1">
            <a:spLocks noChangeArrowheads="1"/>
          </p:cNvSpPr>
          <p:nvPr/>
        </p:nvSpPr>
        <p:spPr bwMode="auto">
          <a:xfrm>
            <a:off x="7391400" y="2514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21" name="Line 65"/>
          <p:cNvSpPr>
            <a:spLocks noChangeShapeType="1"/>
          </p:cNvSpPr>
          <p:nvPr/>
        </p:nvSpPr>
        <p:spPr bwMode="auto">
          <a:xfrm>
            <a:off x="1219200" y="1828800"/>
            <a:ext cx="0" cy="22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 name="Text Box 66"/>
          <p:cNvSpPr txBox="1">
            <a:spLocks noChangeArrowheads="1"/>
          </p:cNvSpPr>
          <p:nvPr/>
        </p:nvSpPr>
        <p:spPr bwMode="auto">
          <a:xfrm>
            <a:off x="1143000" y="2863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0   0   1</a:t>
            </a:r>
          </a:p>
        </p:txBody>
      </p:sp>
      <p:sp>
        <p:nvSpPr>
          <p:cNvPr id="23" name="Text Box 67"/>
          <p:cNvSpPr txBox="1">
            <a:spLocks noChangeArrowheads="1"/>
          </p:cNvSpPr>
          <p:nvPr/>
        </p:nvSpPr>
        <p:spPr bwMode="auto">
          <a:xfrm>
            <a:off x="25146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24" name="Text Box 68"/>
          <p:cNvSpPr txBox="1">
            <a:spLocks noChangeArrowheads="1"/>
          </p:cNvSpPr>
          <p:nvPr/>
        </p:nvSpPr>
        <p:spPr bwMode="auto">
          <a:xfrm>
            <a:off x="36576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25" name="Text Box 69"/>
          <p:cNvSpPr txBox="1">
            <a:spLocks noChangeArrowheads="1"/>
          </p:cNvSpPr>
          <p:nvPr/>
        </p:nvSpPr>
        <p:spPr bwMode="auto">
          <a:xfrm>
            <a:off x="46482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27" name="Text Box 70"/>
          <p:cNvSpPr txBox="1">
            <a:spLocks noChangeArrowheads="1"/>
          </p:cNvSpPr>
          <p:nvPr/>
        </p:nvSpPr>
        <p:spPr bwMode="auto">
          <a:xfrm>
            <a:off x="55626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28" name="Text Box 71"/>
          <p:cNvSpPr txBox="1">
            <a:spLocks noChangeArrowheads="1"/>
          </p:cNvSpPr>
          <p:nvPr/>
        </p:nvSpPr>
        <p:spPr bwMode="auto">
          <a:xfrm>
            <a:off x="65532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29" name="Text Box 72"/>
          <p:cNvSpPr txBox="1">
            <a:spLocks noChangeArrowheads="1"/>
          </p:cNvSpPr>
          <p:nvPr/>
        </p:nvSpPr>
        <p:spPr bwMode="auto">
          <a:xfrm>
            <a:off x="7391400" y="2863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30" name="Text Box 75"/>
          <p:cNvSpPr txBox="1">
            <a:spLocks noChangeArrowheads="1"/>
          </p:cNvSpPr>
          <p:nvPr/>
        </p:nvSpPr>
        <p:spPr bwMode="auto">
          <a:xfrm>
            <a:off x="1143000" y="3244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0   1   0</a:t>
            </a:r>
          </a:p>
        </p:txBody>
      </p:sp>
      <p:graphicFrame>
        <p:nvGraphicFramePr>
          <p:cNvPr id="31" name="Group 273"/>
          <p:cNvGraphicFramePr>
            <a:graphicFrameLocks noGrp="1"/>
          </p:cNvGraphicFramePr>
          <p:nvPr/>
        </p:nvGraphicFramePr>
        <p:xfrm>
          <a:off x="1219200" y="2133600"/>
          <a:ext cx="6781800" cy="3757616"/>
        </p:xfrm>
        <a:graphic>
          <a:graphicData uri="http://schemas.openxmlformats.org/drawingml/2006/table">
            <a:tbl>
              <a:tblPr/>
              <a:tblGrid>
                <a:gridCol w="981075">
                  <a:extLst>
                    <a:ext uri="{9D8B030D-6E8A-4147-A177-3AD203B41FA5}">
                      <a16:colId xmlns="" xmlns:a16="http://schemas.microsoft.com/office/drawing/2014/main" val="20000"/>
                    </a:ext>
                  </a:extLst>
                </a:gridCol>
                <a:gridCol w="1100138">
                  <a:extLst>
                    <a:ext uri="{9D8B030D-6E8A-4147-A177-3AD203B41FA5}">
                      <a16:colId xmlns="" xmlns:a16="http://schemas.microsoft.com/office/drawing/2014/main" val="20001"/>
                    </a:ext>
                  </a:extLst>
                </a:gridCol>
                <a:gridCol w="1042987">
                  <a:extLst>
                    <a:ext uri="{9D8B030D-6E8A-4147-A177-3AD203B41FA5}">
                      <a16:colId xmlns="" xmlns:a16="http://schemas.microsoft.com/office/drawing/2014/main" val="20002"/>
                    </a:ext>
                  </a:extLst>
                </a:gridCol>
                <a:gridCol w="914400">
                  <a:extLst>
                    <a:ext uri="{9D8B030D-6E8A-4147-A177-3AD203B41FA5}">
                      <a16:colId xmlns="" xmlns:a16="http://schemas.microsoft.com/office/drawing/2014/main" val="20003"/>
                    </a:ext>
                  </a:extLst>
                </a:gridCol>
                <a:gridCol w="914400">
                  <a:extLst>
                    <a:ext uri="{9D8B030D-6E8A-4147-A177-3AD203B41FA5}">
                      <a16:colId xmlns="" xmlns:a16="http://schemas.microsoft.com/office/drawing/2014/main" val="20004"/>
                    </a:ext>
                  </a:extLst>
                </a:gridCol>
                <a:gridCol w="914400">
                  <a:extLst>
                    <a:ext uri="{9D8B030D-6E8A-4147-A177-3AD203B41FA5}">
                      <a16:colId xmlns="" xmlns:a16="http://schemas.microsoft.com/office/drawing/2014/main" val="20005"/>
                    </a:ext>
                  </a:extLst>
                </a:gridCol>
                <a:gridCol w="914400">
                  <a:extLst>
                    <a:ext uri="{9D8B030D-6E8A-4147-A177-3AD203B41FA5}">
                      <a16:colId xmlns="" xmlns:a16="http://schemas.microsoft.com/office/drawing/2014/main" val="20006"/>
                    </a:ext>
                  </a:extLst>
                </a:gridCol>
              </a:tblGrid>
              <a:tr h="354013">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2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1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J</a:t>
                      </a:r>
                      <a:r>
                        <a:rPr kumimoji="0" lang="en-US" sz="1600" b="0" i="0" u="none" strike="noStrike" cap="none" normalizeH="0" baseline="-25000" smtClean="0">
                          <a:ln>
                            <a:noFill/>
                          </a:ln>
                          <a:solidFill>
                            <a:schemeClr val="tx1"/>
                          </a:solidFill>
                          <a:effectLst/>
                          <a:latin typeface="Times New Roman" panose="02020603050405020304" pitchFamily="18" charset="0"/>
                        </a:rPr>
                        <a:t>2</a:t>
                      </a:r>
                      <a:r>
                        <a:rPr kumimoji="0" lang="en-US" sz="1600" b="0" i="0" u="none" strike="noStrike" cap="none" normalizeH="0" baseline="0" smtClean="0">
                          <a:ln>
                            <a:noFill/>
                          </a:ln>
                          <a:solidFill>
                            <a:schemeClr val="tx1"/>
                          </a:solidFill>
                          <a:effectLst/>
                          <a:latin typeface="Times New Roman" panose="02020603050405020304" pitchFamily="18" charset="0"/>
                        </a:rPr>
                        <a:t> =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0</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K</a:t>
                      </a:r>
                      <a:r>
                        <a:rPr kumimoji="0" lang="en-US" sz="1600" b="0" i="0" u="none" strike="noStrike" cap="none" normalizeH="0" baseline="-25000" smtClean="0">
                          <a:ln>
                            <a:noFill/>
                          </a:ln>
                          <a:solidFill>
                            <a:schemeClr val="tx1"/>
                          </a:solidFill>
                          <a:effectLst/>
                          <a:latin typeface="Times New Roman" panose="02020603050405020304" pitchFamily="18" charset="0"/>
                        </a:rPr>
                        <a:t>2</a:t>
                      </a:r>
                      <a:r>
                        <a:rPr kumimoji="0" lang="en-US" sz="1600" b="0" i="0" u="none" strike="noStrike" cap="none" normalizeH="0" baseline="0" smtClean="0">
                          <a:ln>
                            <a:noFill/>
                          </a:ln>
                          <a:solidFill>
                            <a:schemeClr val="tx1"/>
                          </a:solidFill>
                          <a:effectLst/>
                          <a:latin typeface="Times New Roman" panose="02020603050405020304" pitchFamily="18" charset="0"/>
                        </a:rPr>
                        <a:t> =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0</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1</a:t>
                      </a: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J</a:t>
                      </a:r>
                      <a:r>
                        <a:rPr kumimoji="0" lang="en-US" sz="1600" b="0" i="0" u="none" strike="noStrike" cap="none" normalizeH="0" baseline="-25000" smtClean="0">
                          <a:ln>
                            <a:noFill/>
                          </a:ln>
                          <a:solidFill>
                            <a:schemeClr val="tx1"/>
                          </a:solidFill>
                          <a:effectLst/>
                          <a:latin typeface="Times New Roman" panose="02020603050405020304" pitchFamily="18" charset="0"/>
                        </a:rPr>
                        <a:t>1</a:t>
                      </a:r>
                      <a:r>
                        <a:rPr kumimoji="0" lang="en-US" sz="1600" b="0" i="0" u="none" strike="noStrike" cap="none" normalizeH="0" baseline="0" smtClean="0">
                          <a:ln>
                            <a:noFill/>
                          </a:ln>
                          <a:solidFill>
                            <a:schemeClr val="tx1"/>
                          </a:solidFill>
                          <a:effectLst/>
                          <a:latin typeface="Times New Roman" panose="02020603050405020304" pitchFamily="18" charset="0"/>
                        </a:rPr>
                        <a:t> =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K</a:t>
                      </a:r>
                      <a:r>
                        <a:rPr kumimoji="0" lang="en-US" sz="1600" b="0" i="0" u="none" strike="noStrike" cap="none" normalizeH="0" baseline="-25000" smtClean="0">
                          <a:ln>
                            <a:noFill/>
                          </a:ln>
                          <a:solidFill>
                            <a:schemeClr val="tx1"/>
                          </a:solidFill>
                          <a:effectLst/>
                          <a:latin typeface="Times New Roman" panose="02020603050405020304" pitchFamily="18" charset="0"/>
                        </a:rPr>
                        <a:t>1</a:t>
                      </a:r>
                      <a:r>
                        <a:rPr kumimoji="0" lang="en-US" sz="1600" b="0" i="0" u="none" strike="noStrike" cap="none" normalizeH="0" baseline="0" smtClean="0">
                          <a:ln>
                            <a:noFill/>
                          </a:ln>
                          <a:solidFill>
                            <a:schemeClr val="tx1"/>
                          </a:solidFill>
                          <a:effectLst/>
                          <a:latin typeface="Times New Roman" panose="02020603050405020304" pitchFamily="18" charset="0"/>
                        </a:rPr>
                        <a:t> = </a:t>
                      </a:r>
                      <a:r>
                        <a:rPr kumimoji="0" lang="en-US" sz="1600" b="0" i="1" u="none" strike="noStrike" cap="none" normalizeH="0" baseline="0" smtClean="0">
                          <a:ln>
                            <a:noFill/>
                          </a:ln>
                          <a:solidFill>
                            <a:schemeClr val="tx1"/>
                          </a:solidFill>
                          <a:effectLst/>
                          <a:latin typeface="Times New Roman" panose="02020603050405020304" pitchFamily="18" charset="0"/>
                        </a:rPr>
                        <a:t>Q</a:t>
                      </a:r>
                      <a:r>
                        <a:rPr kumimoji="0" lang="en-US" sz="1600" b="0" i="0" u="none" strike="noStrike" cap="none" normalizeH="0" baseline="-25000" smtClean="0">
                          <a:ln>
                            <a:noFill/>
                          </a:ln>
                          <a:solidFill>
                            <a:schemeClr val="tx1"/>
                          </a:solidFill>
                          <a:effectLst/>
                          <a:latin typeface="Times New Roman" panose="02020603050405020304" pitchFamily="18" charset="0"/>
                        </a:rPr>
                        <a:t>0</a:t>
                      </a: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J</a:t>
                      </a:r>
                      <a:r>
                        <a:rPr kumimoji="0" lang="en-US" sz="1600" b="0" i="0" u="none" strike="noStrike" cap="none" normalizeH="0" baseline="-25000" smtClean="0">
                          <a:ln>
                            <a:noFill/>
                          </a:ln>
                          <a:solidFill>
                            <a:schemeClr val="tx1"/>
                          </a:solidFill>
                          <a:effectLst/>
                          <a:latin typeface="Times New Roman" panose="02020603050405020304" pitchFamily="18" charset="0"/>
                        </a:rPr>
                        <a:t>0</a:t>
                      </a:r>
                      <a:r>
                        <a:rPr kumimoji="0" lang="en-US" sz="1600" b="0" i="0" u="none" strike="noStrike" cap="none" normalizeH="0" baseline="0" smtClean="0">
                          <a:ln>
                            <a:noFill/>
                          </a:ln>
                          <a:solidFill>
                            <a:schemeClr val="tx1"/>
                          </a:solidFill>
                          <a:effectLst/>
                          <a:latin typeface="Times New Roman" panose="02020603050405020304" pitchFamily="18" charset="0"/>
                        </a:rPr>
                        <a:t> = 1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r>
                        <a:rPr kumimoji="0" lang="en-US" sz="1600" b="0" i="1" u="none" strike="noStrike" cap="none" normalizeH="0" baseline="0" smtClean="0">
                          <a:ln>
                            <a:noFill/>
                          </a:ln>
                          <a:solidFill>
                            <a:schemeClr val="tx1"/>
                          </a:solidFill>
                          <a:effectLst/>
                          <a:latin typeface="Times New Roman" panose="02020603050405020304" pitchFamily="18" charset="0"/>
                        </a:rPr>
                        <a:t>K</a:t>
                      </a:r>
                      <a:r>
                        <a:rPr kumimoji="0" lang="en-US" sz="1600" b="0" i="0" u="none" strike="noStrike" cap="none" normalizeH="0" baseline="-25000" smtClean="0">
                          <a:ln>
                            <a:noFill/>
                          </a:ln>
                          <a:solidFill>
                            <a:schemeClr val="tx1"/>
                          </a:solidFill>
                          <a:effectLst/>
                          <a:latin typeface="Times New Roman" panose="02020603050405020304" pitchFamily="18" charset="0"/>
                        </a:rPr>
                        <a:t>0</a:t>
                      </a:r>
                      <a:r>
                        <a:rPr kumimoji="0" lang="en-US" sz="1600" b="0" i="0" u="none" strike="noStrike" cap="none" normalizeH="0" baseline="0" smtClean="0">
                          <a:ln>
                            <a:noFill/>
                          </a:ln>
                          <a:solidFill>
                            <a:schemeClr val="tx1"/>
                          </a:solidFill>
                          <a:effectLst/>
                          <a:latin typeface="Times New Roman" panose="02020603050405020304" pitchFamily="18" charset="0"/>
                        </a:rPr>
                        <a:t> = 1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0798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54013">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09575">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354013">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352425">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09575">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354013">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407988">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354013">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tx2"/>
                        </a:buClr>
                        <a:defRPr sz="2800">
                          <a:solidFill>
                            <a:schemeClr val="tx1"/>
                          </a:solidFill>
                          <a:latin typeface="Arial" panose="020B0604020202020204" pitchFamily="34" charset="0"/>
                        </a:defRPr>
                      </a:lvl1pPr>
                      <a:lvl2pPr>
                        <a:spcBef>
                          <a:spcPct val="20000"/>
                        </a:spcBef>
                        <a:buClr>
                          <a:schemeClr val="tx2"/>
                        </a:buClr>
                        <a:defRPr sz="2400">
                          <a:solidFill>
                            <a:schemeClr val="tx1"/>
                          </a:solidFill>
                          <a:latin typeface="Arial" panose="020B0604020202020204" pitchFamily="34" charset="0"/>
                        </a:defRPr>
                      </a:lvl2pPr>
                      <a:lvl3pPr>
                        <a:spcBef>
                          <a:spcPct val="20000"/>
                        </a:spcBef>
                        <a:buClr>
                          <a:schemeClr val="tx2"/>
                        </a:buClr>
                        <a:defRPr sz="2000">
                          <a:solidFill>
                            <a:schemeClr val="tx1"/>
                          </a:solidFill>
                          <a:latin typeface="Arial" panose="020B0604020202020204" pitchFamily="34" charset="0"/>
                        </a:defRPr>
                      </a:lvl3pPr>
                      <a:lvl4pPr>
                        <a:spcBef>
                          <a:spcPct val="20000"/>
                        </a:spcBef>
                        <a:buClr>
                          <a:schemeClr val="tx2"/>
                        </a:buClr>
                        <a:defRPr>
                          <a:solidFill>
                            <a:schemeClr val="tx1"/>
                          </a:solidFill>
                          <a:latin typeface="Arial" panose="020B0604020202020204" pitchFamily="34" charset="0"/>
                        </a:defRPr>
                      </a:lvl4pPr>
                      <a:lvl5pPr>
                        <a:spcBef>
                          <a:spcPct val="20000"/>
                        </a:spcBef>
                        <a:buClr>
                          <a:schemeClr val="tx2"/>
                        </a:buClr>
                        <a:defRPr>
                          <a:solidFill>
                            <a:schemeClr val="tx1"/>
                          </a:solidFill>
                          <a:latin typeface="Arial" panose="020B0604020202020204" pitchFamily="34" charset="0"/>
                        </a:defRPr>
                      </a:lvl5pPr>
                      <a:lvl6pPr eaLnBrk="0" fontAlgn="base" hangingPunct="0">
                        <a:spcBef>
                          <a:spcPct val="20000"/>
                        </a:spcBef>
                        <a:spcAft>
                          <a:spcPct val="0"/>
                        </a:spcAft>
                        <a:buClr>
                          <a:schemeClr val="tx2"/>
                        </a:buClr>
                        <a:defRPr>
                          <a:solidFill>
                            <a:schemeClr val="tx1"/>
                          </a:solidFill>
                          <a:latin typeface="Arial" panose="020B0604020202020204" pitchFamily="34" charset="0"/>
                        </a:defRPr>
                      </a:lvl6pPr>
                      <a:lvl7pPr eaLnBrk="0" fontAlgn="base" hangingPunct="0">
                        <a:spcBef>
                          <a:spcPct val="20000"/>
                        </a:spcBef>
                        <a:spcAft>
                          <a:spcPct val="0"/>
                        </a:spcAft>
                        <a:buClr>
                          <a:schemeClr val="tx2"/>
                        </a:buClr>
                        <a:defRPr>
                          <a:solidFill>
                            <a:schemeClr val="tx1"/>
                          </a:solidFill>
                          <a:latin typeface="Arial" panose="020B0604020202020204" pitchFamily="34" charset="0"/>
                        </a:defRPr>
                      </a:lvl7pPr>
                      <a:lvl8pPr eaLnBrk="0" fontAlgn="base" hangingPunct="0">
                        <a:spcBef>
                          <a:spcPct val="20000"/>
                        </a:spcBef>
                        <a:spcAft>
                          <a:spcPct val="0"/>
                        </a:spcAft>
                        <a:buClr>
                          <a:schemeClr val="tx2"/>
                        </a:buClr>
                        <a:defRPr>
                          <a:solidFill>
                            <a:schemeClr val="tx1"/>
                          </a:solidFill>
                          <a:latin typeface="Arial" panose="020B0604020202020204" pitchFamily="34" charset="0"/>
                        </a:defRPr>
                      </a:lvl8pPr>
                      <a:lvl9pPr eaLnBrk="0" fontAlgn="base" hangingPunct="0">
                        <a:spcBef>
                          <a:spcPct val="20000"/>
                        </a:spcBef>
                        <a:spcAft>
                          <a:spcPct val="0"/>
                        </a:spcAft>
                        <a:buClr>
                          <a:schemeClr val="tx2"/>
                        </a:buClr>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20000"/>
                        </a:spcBef>
                        <a:spcAft>
                          <a:spcPct val="0"/>
                        </a:spcAft>
                        <a:buClr>
                          <a:schemeClr val="tx2"/>
                        </a:buClr>
                        <a:buSzTx/>
                        <a:buFontTx/>
                        <a:buNone/>
                        <a:tabLst/>
                      </a:pPr>
                      <a:endParaRPr kumimoji="0" lang="en-US" sz="1600" b="0" i="0" u="none" strike="noStrike" cap="none" normalizeH="0" baseline="0" smtClean="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bl>
          </a:graphicData>
        </a:graphic>
      </p:graphicFrame>
      <p:sp>
        <p:nvSpPr>
          <p:cNvPr id="32" name="Text Box 274"/>
          <p:cNvSpPr txBox="1">
            <a:spLocks noChangeArrowheads="1"/>
          </p:cNvSpPr>
          <p:nvPr/>
        </p:nvSpPr>
        <p:spPr bwMode="auto">
          <a:xfrm>
            <a:off x="65532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33" name="Text Box 275"/>
          <p:cNvSpPr txBox="1">
            <a:spLocks noChangeArrowheads="1"/>
          </p:cNvSpPr>
          <p:nvPr/>
        </p:nvSpPr>
        <p:spPr bwMode="auto">
          <a:xfrm>
            <a:off x="73914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34" name="Text Box 276"/>
          <p:cNvSpPr txBox="1">
            <a:spLocks noChangeArrowheads="1"/>
          </p:cNvSpPr>
          <p:nvPr/>
        </p:nvSpPr>
        <p:spPr bwMode="auto">
          <a:xfrm>
            <a:off x="65532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35" name="Text Box 277"/>
          <p:cNvSpPr txBox="1">
            <a:spLocks noChangeArrowheads="1"/>
          </p:cNvSpPr>
          <p:nvPr/>
        </p:nvSpPr>
        <p:spPr bwMode="auto">
          <a:xfrm>
            <a:off x="73914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36" name="Text Box 278"/>
          <p:cNvSpPr txBox="1">
            <a:spLocks noChangeArrowheads="1"/>
          </p:cNvSpPr>
          <p:nvPr/>
        </p:nvSpPr>
        <p:spPr bwMode="auto">
          <a:xfrm>
            <a:off x="6553200" y="4006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37" name="Text Box 279"/>
          <p:cNvSpPr txBox="1">
            <a:spLocks noChangeArrowheads="1"/>
          </p:cNvSpPr>
          <p:nvPr/>
        </p:nvSpPr>
        <p:spPr bwMode="auto">
          <a:xfrm>
            <a:off x="7391400" y="4006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38" name="Text Box 280"/>
          <p:cNvSpPr txBox="1">
            <a:spLocks noChangeArrowheads="1"/>
          </p:cNvSpPr>
          <p:nvPr/>
        </p:nvSpPr>
        <p:spPr bwMode="auto">
          <a:xfrm>
            <a:off x="65532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39" name="Text Box 281"/>
          <p:cNvSpPr txBox="1">
            <a:spLocks noChangeArrowheads="1"/>
          </p:cNvSpPr>
          <p:nvPr/>
        </p:nvSpPr>
        <p:spPr bwMode="auto">
          <a:xfrm>
            <a:off x="73914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40" name="Text Box 282"/>
          <p:cNvSpPr txBox="1">
            <a:spLocks noChangeArrowheads="1"/>
          </p:cNvSpPr>
          <p:nvPr/>
        </p:nvSpPr>
        <p:spPr bwMode="auto">
          <a:xfrm>
            <a:off x="65532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41" name="Text Box 283"/>
          <p:cNvSpPr txBox="1">
            <a:spLocks noChangeArrowheads="1"/>
          </p:cNvSpPr>
          <p:nvPr/>
        </p:nvSpPr>
        <p:spPr bwMode="auto">
          <a:xfrm>
            <a:off x="73914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42" name="Text Box 284"/>
          <p:cNvSpPr txBox="1">
            <a:spLocks noChangeArrowheads="1"/>
          </p:cNvSpPr>
          <p:nvPr/>
        </p:nvSpPr>
        <p:spPr bwMode="auto">
          <a:xfrm>
            <a:off x="65532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43" name="Text Box 285"/>
          <p:cNvSpPr txBox="1">
            <a:spLocks noChangeArrowheads="1"/>
          </p:cNvSpPr>
          <p:nvPr/>
        </p:nvSpPr>
        <p:spPr bwMode="auto">
          <a:xfrm>
            <a:off x="73914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44" name="Text Box 290"/>
          <p:cNvSpPr txBox="1">
            <a:spLocks noChangeArrowheads="1"/>
          </p:cNvSpPr>
          <p:nvPr/>
        </p:nvSpPr>
        <p:spPr bwMode="auto">
          <a:xfrm>
            <a:off x="1143000" y="36703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0   1   1</a:t>
            </a:r>
          </a:p>
        </p:txBody>
      </p:sp>
      <p:sp>
        <p:nvSpPr>
          <p:cNvPr id="45" name="Text Box 291"/>
          <p:cNvSpPr txBox="1">
            <a:spLocks noChangeArrowheads="1"/>
          </p:cNvSpPr>
          <p:nvPr/>
        </p:nvSpPr>
        <p:spPr bwMode="auto">
          <a:xfrm>
            <a:off x="1143000" y="4006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1   0   0</a:t>
            </a:r>
          </a:p>
        </p:txBody>
      </p:sp>
      <p:sp>
        <p:nvSpPr>
          <p:cNvPr id="46" name="Text Box 292"/>
          <p:cNvSpPr txBox="1">
            <a:spLocks noChangeArrowheads="1"/>
          </p:cNvSpPr>
          <p:nvPr/>
        </p:nvSpPr>
        <p:spPr bwMode="auto">
          <a:xfrm>
            <a:off x="1143000" y="4387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1   0   1</a:t>
            </a:r>
          </a:p>
        </p:txBody>
      </p:sp>
      <p:sp>
        <p:nvSpPr>
          <p:cNvPr id="47" name="Text Box 293"/>
          <p:cNvSpPr txBox="1">
            <a:spLocks noChangeArrowheads="1"/>
          </p:cNvSpPr>
          <p:nvPr/>
        </p:nvSpPr>
        <p:spPr bwMode="auto">
          <a:xfrm>
            <a:off x="1143000" y="480060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1   1   0</a:t>
            </a:r>
          </a:p>
        </p:txBody>
      </p:sp>
      <p:sp>
        <p:nvSpPr>
          <p:cNvPr id="48" name="Text Box 294"/>
          <p:cNvSpPr txBox="1">
            <a:spLocks noChangeArrowheads="1"/>
          </p:cNvSpPr>
          <p:nvPr/>
        </p:nvSpPr>
        <p:spPr bwMode="auto">
          <a:xfrm>
            <a:off x="1143000" y="5149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1   1   1</a:t>
            </a:r>
          </a:p>
        </p:txBody>
      </p:sp>
      <p:sp>
        <p:nvSpPr>
          <p:cNvPr id="49" name="Text Box 295"/>
          <p:cNvSpPr txBox="1">
            <a:spLocks noChangeArrowheads="1"/>
          </p:cNvSpPr>
          <p:nvPr/>
        </p:nvSpPr>
        <p:spPr bwMode="auto">
          <a:xfrm>
            <a:off x="1143000" y="5530850"/>
            <a:ext cx="990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buClr>
                <a:schemeClr val="tx2"/>
              </a:buClr>
            </a:pPr>
            <a:r>
              <a:rPr lang="en-US" sz="1600"/>
              <a:t>  0   0   0</a:t>
            </a:r>
          </a:p>
        </p:txBody>
      </p:sp>
      <p:sp>
        <p:nvSpPr>
          <p:cNvPr id="50" name="Text Box 296"/>
          <p:cNvSpPr txBox="1">
            <a:spLocks noChangeArrowheads="1"/>
          </p:cNvSpPr>
          <p:nvPr/>
        </p:nvSpPr>
        <p:spPr bwMode="auto">
          <a:xfrm>
            <a:off x="25146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51" name="Text Box 297"/>
          <p:cNvSpPr txBox="1">
            <a:spLocks noChangeArrowheads="1"/>
          </p:cNvSpPr>
          <p:nvPr/>
        </p:nvSpPr>
        <p:spPr bwMode="auto">
          <a:xfrm>
            <a:off x="36576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52" name="Text Box 298"/>
          <p:cNvSpPr txBox="1">
            <a:spLocks noChangeArrowheads="1"/>
          </p:cNvSpPr>
          <p:nvPr/>
        </p:nvSpPr>
        <p:spPr bwMode="auto">
          <a:xfrm>
            <a:off x="46482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53" name="Text Box 299"/>
          <p:cNvSpPr txBox="1">
            <a:spLocks noChangeArrowheads="1"/>
          </p:cNvSpPr>
          <p:nvPr/>
        </p:nvSpPr>
        <p:spPr bwMode="auto">
          <a:xfrm>
            <a:off x="5562600" y="3276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54" name="Text Box 300"/>
          <p:cNvSpPr txBox="1">
            <a:spLocks noChangeArrowheads="1"/>
          </p:cNvSpPr>
          <p:nvPr/>
        </p:nvSpPr>
        <p:spPr bwMode="auto">
          <a:xfrm>
            <a:off x="25146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55" name="Text Box 301"/>
          <p:cNvSpPr txBox="1">
            <a:spLocks noChangeArrowheads="1"/>
          </p:cNvSpPr>
          <p:nvPr/>
        </p:nvSpPr>
        <p:spPr bwMode="auto">
          <a:xfrm>
            <a:off x="36576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56" name="Text Box 302"/>
          <p:cNvSpPr txBox="1">
            <a:spLocks noChangeArrowheads="1"/>
          </p:cNvSpPr>
          <p:nvPr/>
        </p:nvSpPr>
        <p:spPr bwMode="auto">
          <a:xfrm>
            <a:off x="46482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57" name="Text Box 303"/>
          <p:cNvSpPr txBox="1">
            <a:spLocks noChangeArrowheads="1"/>
          </p:cNvSpPr>
          <p:nvPr/>
        </p:nvSpPr>
        <p:spPr bwMode="auto">
          <a:xfrm>
            <a:off x="5562600" y="36703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58" name="Text Box 304"/>
          <p:cNvSpPr txBox="1">
            <a:spLocks noChangeArrowheads="1"/>
          </p:cNvSpPr>
          <p:nvPr/>
        </p:nvSpPr>
        <p:spPr bwMode="auto">
          <a:xfrm>
            <a:off x="2514600" y="4038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59" name="Text Box 305"/>
          <p:cNvSpPr txBox="1">
            <a:spLocks noChangeArrowheads="1"/>
          </p:cNvSpPr>
          <p:nvPr/>
        </p:nvSpPr>
        <p:spPr bwMode="auto">
          <a:xfrm>
            <a:off x="3657600" y="4038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60" name="Text Box 306"/>
          <p:cNvSpPr txBox="1">
            <a:spLocks noChangeArrowheads="1"/>
          </p:cNvSpPr>
          <p:nvPr/>
        </p:nvSpPr>
        <p:spPr bwMode="auto">
          <a:xfrm>
            <a:off x="4648200" y="4038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61" name="Text Box 307"/>
          <p:cNvSpPr txBox="1">
            <a:spLocks noChangeArrowheads="1"/>
          </p:cNvSpPr>
          <p:nvPr/>
        </p:nvSpPr>
        <p:spPr bwMode="auto">
          <a:xfrm>
            <a:off x="5562600" y="4038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62" name="Text Box 308"/>
          <p:cNvSpPr txBox="1">
            <a:spLocks noChangeArrowheads="1"/>
          </p:cNvSpPr>
          <p:nvPr/>
        </p:nvSpPr>
        <p:spPr bwMode="auto">
          <a:xfrm>
            <a:off x="25146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63" name="Text Box 309"/>
          <p:cNvSpPr txBox="1">
            <a:spLocks noChangeArrowheads="1"/>
          </p:cNvSpPr>
          <p:nvPr/>
        </p:nvSpPr>
        <p:spPr bwMode="auto">
          <a:xfrm>
            <a:off x="36576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64" name="Text Box 310"/>
          <p:cNvSpPr txBox="1">
            <a:spLocks noChangeArrowheads="1"/>
          </p:cNvSpPr>
          <p:nvPr/>
        </p:nvSpPr>
        <p:spPr bwMode="auto">
          <a:xfrm>
            <a:off x="46482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65" name="Text Box 311"/>
          <p:cNvSpPr txBox="1">
            <a:spLocks noChangeArrowheads="1"/>
          </p:cNvSpPr>
          <p:nvPr/>
        </p:nvSpPr>
        <p:spPr bwMode="auto">
          <a:xfrm>
            <a:off x="5562600" y="4387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66" name="Text Box 312"/>
          <p:cNvSpPr txBox="1">
            <a:spLocks noChangeArrowheads="1"/>
          </p:cNvSpPr>
          <p:nvPr/>
        </p:nvSpPr>
        <p:spPr bwMode="auto">
          <a:xfrm>
            <a:off x="25146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67" name="Text Box 313"/>
          <p:cNvSpPr txBox="1">
            <a:spLocks noChangeArrowheads="1"/>
          </p:cNvSpPr>
          <p:nvPr/>
        </p:nvSpPr>
        <p:spPr bwMode="auto">
          <a:xfrm>
            <a:off x="36576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68" name="Text Box 314"/>
          <p:cNvSpPr txBox="1">
            <a:spLocks noChangeArrowheads="1"/>
          </p:cNvSpPr>
          <p:nvPr/>
        </p:nvSpPr>
        <p:spPr bwMode="auto">
          <a:xfrm>
            <a:off x="46482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69" name="Text Box 315"/>
          <p:cNvSpPr txBox="1">
            <a:spLocks noChangeArrowheads="1"/>
          </p:cNvSpPr>
          <p:nvPr/>
        </p:nvSpPr>
        <p:spPr bwMode="auto">
          <a:xfrm>
            <a:off x="5562600" y="480060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0</a:t>
            </a:r>
          </a:p>
        </p:txBody>
      </p:sp>
      <p:sp>
        <p:nvSpPr>
          <p:cNvPr id="70" name="Text Box 316"/>
          <p:cNvSpPr txBox="1">
            <a:spLocks noChangeArrowheads="1"/>
          </p:cNvSpPr>
          <p:nvPr/>
        </p:nvSpPr>
        <p:spPr bwMode="auto">
          <a:xfrm>
            <a:off x="25146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71" name="Text Box 317"/>
          <p:cNvSpPr txBox="1">
            <a:spLocks noChangeArrowheads="1"/>
          </p:cNvSpPr>
          <p:nvPr/>
        </p:nvSpPr>
        <p:spPr bwMode="auto">
          <a:xfrm>
            <a:off x="36576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72" name="Text Box 318"/>
          <p:cNvSpPr txBox="1">
            <a:spLocks noChangeArrowheads="1"/>
          </p:cNvSpPr>
          <p:nvPr/>
        </p:nvSpPr>
        <p:spPr bwMode="auto">
          <a:xfrm>
            <a:off x="46482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73" name="Text Box 319"/>
          <p:cNvSpPr txBox="1">
            <a:spLocks noChangeArrowheads="1"/>
          </p:cNvSpPr>
          <p:nvPr/>
        </p:nvSpPr>
        <p:spPr bwMode="auto">
          <a:xfrm>
            <a:off x="5562600" y="5149850"/>
            <a:ext cx="381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t>1</a:t>
            </a:r>
          </a:p>
        </p:txBody>
      </p:sp>
      <p:sp>
        <p:nvSpPr>
          <p:cNvPr id="74" name="Text Box 328"/>
          <p:cNvSpPr txBox="1">
            <a:spLocks noChangeArrowheads="1"/>
          </p:cNvSpPr>
          <p:nvPr/>
        </p:nvSpPr>
        <p:spPr bwMode="auto">
          <a:xfrm>
            <a:off x="2895600" y="5638800"/>
            <a:ext cx="4800600" cy="71120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2000"/>
              <a:t>At this points all states have been accounted for and the counter is ready to recycle…</a:t>
            </a:r>
          </a:p>
        </p:txBody>
      </p:sp>
      <p:sp>
        <p:nvSpPr>
          <p:cNvPr id="75" name="Line 329"/>
          <p:cNvSpPr>
            <a:spLocks noChangeShapeType="1"/>
          </p:cNvSpPr>
          <p:nvPr/>
        </p:nvSpPr>
        <p:spPr bwMode="auto">
          <a:xfrm flipH="1" flipV="1">
            <a:off x="2057400" y="5715000"/>
            <a:ext cx="838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723901662"/>
      </p:ext>
    </p:extLst>
  </p:cSld>
  <p:clrMapOvr>
    <a:masterClrMapping/>
  </p:clrMapOvr>
  <p:transition>
    <p:comb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2" name="Rectangle 2"/>
          <p:cNvSpPr>
            <a:spLocks noChangeArrowheads="1"/>
          </p:cNvSpPr>
          <p:nvPr/>
        </p:nvSpPr>
        <p:spPr bwMode="auto">
          <a:xfrm>
            <a:off x="1066800" y="1295400"/>
            <a:ext cx="6705600" cy="4800600"/>
          </a:xfrm>
          <a:prstGeom prst="rect">
            <a:avLst/>
          </a:prstGeom>
          <a:noFill/>
          <a:ln w="9525">
            <a:noFill/>
            <a:miter lim="800000"/>
            <a:headEnd/>
            <a:tailEnd/>
          </a:ln>
          <a:effectLst/>
        </p:spPr>
        <p:txBody>
          <a:bodyPr wrap="none" anchor="ctr"/>
          <a:lstStyle/>
          <a:p>
            <a:pPr algn="ctr" eaLnBrk="1" hangingPunct="1"/>
            <a:endParaRPr lang="en-US"/>
          </a:p>
        </p:txBody>
      </p:sp>
      <p:sp>
        <p:nvSpPr>
          <p:cNvPr id="22" name="Rectangle 2"/>
          <p:cNvSpPr>
            <a:spLocks noChangeArrowheads="1"/>
          </p:cNvSpPr>
          <p:nvPr/>
        </p:nvSpPr>
        <p:spPr bwMode="auto">
          <a:xfrm>
            <a:off x="762000" y="1295400"/>
            <a:ext cx="7543800" cy="4800600"/>
          </a:xfrm>
          <a:prstGeom prst="rect">
            <a:avLst/>
          </a:prstGeom>
          <a:noFill/>
          <a:ln w="9525">
            <a:noFill/>
            <a:miter lim="800000"/>
            <a:headEnd/>
            <a:tailEnd/>
          </a:ln>
          <a:effectLst/>
        </p:spPr>
        <p:txBody>
          <a:bodyPr wrap="none" anchor="ctr"/>
          <a:lstStyle/>
          <a:p>
            <a:pPr algn="ctr" eaLnBrk="1" hangingPunct="1"/>
            <a:endParaRPr lang="en-US"/>
          </a:p>
        </p:txBody>
      </p:sp>
      <p:sp>
        <p:nvSpPr>
          <p:cNvPr id="29" name="Text Box 8"/>
          <p:cNvSpPr txBox="1">
            <a:spLocks noChangeArrowheads="1"/>
          </p:cNvSpPr>
          <p:nvPr/>
        </p:nvSpPr>
        <p:spPr bwMode="auto">
          <a:xfrm>
            <a:off x="990600" y="1752600"/>
            <a:ext cx="7086600" cy="1552575"/>
          </a:xfrm>
          <a:prstGeom prst="rect">
            <a:avLst/>
          </a:prstGeom>
          <a:noFill/>
          <a:ln w="9525">
            <a:noFill/>
            <a:miter lim="800000"/>
            <a:headEnd/>
            <a:tailEnd/>
          </a:ln>
          <a:effectLst/>
        </p:spPr>
        <p:txBody>
          <a:bodyPr>
            <a:spAutoFit/>
          </a:bodyPr>
          <a:lstStyle/>
          <a:p>
            <a:pPr eaLnBrk="1" hangingPunct="1">
              <a:spcBef>
                <a:spcPct val="50000"/>
              </a:spcBef>
            </a:pPr>
            <a:r>
              <a:rPr lang="en-US" dirty="0"/>
              <a:t>A counter can form the same pattern of 0’s and 1’s with logic levels. The first stage in the counter represents the least significant bit – notice that these waveforms follow the same pattern as counting in binary.</a:t>
            </a:r>
          </a:p>
        </p:txBody>
      </p:sp>
      <p:graphicFrame>
        <p:nvGraphicFramePr>
          <p:cNvPr id="30" name="Object 9"/>
          <p:cNvGraphicFramePr>
            <a:graphicFrameLocks noChangeAspect="1"/>
          </p:cNvGraphicFramePr>
          <p:nvPr/>
        </p:nvGraphicFramePr>
        <p:xfrm>
          <a:off x="1828800" y="3846513"/>
          <a:ext cx="5491163" cy="1436687"/>
        </p:xfrm>
        <a:graphic>
          <a:graphicData uri="http://schemas.openxmlformats.org/presentationml/2006/ole">
            <mc:AlternateContent xmlns:mc="http://schemas.openxmlformats.org/markup-compatibility/2006">
              <mc:Choice xmlns:v="urn:schemas-microsoft-com:vml" Requires="v">
                <p:oleObj spid="_x0000_s1124" name="CorelDRAW" r:id="rId4" imgW="2531880" imgH="662400" progId="">
                  <p:embed/>
                </p:oleObj>
              </mc:Choice>
              <mc:Fallback>
                <p:oleObj name="CorelDRAW" r:id="rId4" imgW="2531880" imgH="662400" progId="">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3846513"/>
                        <a:ext cx="5491163" cy="143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10"/>
          <p:cNvGraphicFramePr>
            <a:graphicFrameLocks noChangeAspect="1"/>
          </p:cNvGraphicFramePr>
          <p:nvPr/>
        </p:nvGraphicFramePr>
        <p:xfrm>
          <a:off x="1600200" y="3733800"/>
          <a:ext cx="6172200" cy="1636713"/>
        </p:xfrm>
        <a:graphic>
          <a:graphicData uri="http://schemas.openxmlformats.org/presentationml/2006/ole">
            <mc:AlternateContent xmlns:mc="http://schemas.openxmlformats.org/markup-compatibility/2006">
              <mc:Choice xmlns:v="urn:schemas-microsoft-com:vml" Requires="v">
                <p:oleObj spid="_x0000_s1125" name="CorelDRAW" r:id="rId6" imgW="2752920" imgH="774000" progId="">
                  <p:embed/>
                </p:oleObj>
              </mc:Choice>
              <mc:Fallback>
                <p:oleObj name="CorelDRAW" r:id="rId6" imgW="2752920" imgH="774000" progId="">
                  <p:embed/>
                  <p:pic>
                    <p:nvPicPr>
                      <p:cNvPr id="0"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3733800"/>
                        <a:ext cx="6172200" cy="163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2" name="Text Box 11"/>
          <p:cNvSpPr txBox="1">
            <a:spLocks noChangeArrowheads="1"/>
          </p:cNvSpPr>
          <p:nvPr/>
        </p:nvSpPr>
        <p:spPr bwMode="auto">
          <a:xfrm>
            <a:off x="914400" y="3770313"/>
            <a:ext cx="685800" cy="396875"/>
          </a:xfrm>
          <a:prstGeom prst="rect">
            <a:avLst/>
          </a:prstGeom>
          <a:noFill/>
          <a:ln w="9525">
            <a:noFill/>
            <a:miter lim="800000"/>
            <a:headEnd/>
            <a:tailEnd/>
          </a:ln>
          <a:effectLst/>
        </p:spPr>
        <p:txBody>
          <a:bodyPr>
            <a:spAutoFit/>
          </a:bodyPr>
          <a:lstStyle/>
          <a:p>
            <a:pPr eaLnBrk="1" hangingPunct="1">
              <a:spcBef>
                <a:spcPct val="50000"/>
              </a:spcBef>
            </a:pPr>
            <a:r>
              <a:rPr lang="en-US" sz="2000">
                <a:solidFill>
                  <a:schemeClr val="tx2"/>
                </a:solidFill>
              </a:rPr>
              <a:t>LSB</a:t>
            </a:r>
          </a:p>
        </p:txBody>
      </p:sp>
      <p:sp>
        <p:nvSpPr>
          <p:cNvPr id="33" name="Text Box 12"/>
          <p:cNvSpPr txBox="1">
            <a:spLocks noChangeArrowheads="1"/>
          </p:cNvSpPr>
          <p:nvPr/>
        </p:nvSpPr>
        <p:spPr bwMode="auto">
          <a:xfrm>
            <a:off x="914400" y="4913313"/>
            <a:ext cx="838200" cy="396875"/>
          </a:xfrm>
          <a:prstGeom prst="rect">
            <a:avLst/>
          </a:prstGeom>
          <a:noFill/>
          <a:ln w="9525">
            <a:noFill/>
            <a:miter lim="800000"/>
            <a:headEnd/>
            <a:tailEnd/>
          </a:ln>
          <a:effectLst/>
        </p:spPr>
        <p:txBody>
          <a:bodyPr>
            <a:spAutoFit/>
          </a:bodyPr>
          <a:lstStyle/>
          <a:p>
            <a:pPr eaLnBrk="1" hangingPunct="1">
              <a:spcBef>
                <a:spcPct val="50000"/>
              </a:spcBef>
            </a:pPr>
            <a:r>
              <a:rPr lang="en-US" sz="2000">
                <a:solidFill>
                  <a:srgbClr val="FF0000"/>
                </a:solidFill>
              </a:rPr>
              <a:t>MSB</a:t>
            </a:r>
          </a:p>
        </p:txBody>
      </p:sp>
      <p:sp>
        <p:nvSpPr>
          <p:cNvPr id="34" name="Rectangle 15"/>
          <p:cNvSpPr>
            <a:spLocks noChangeArrowheads="1"/>
          </p:cNvSpPr>
          <p:nvPr/>
        </p:nvSpPr>
        <p:spPr bwMode="auto">
          <a:xfrm>
            <a:off x="914400" y="914400"/>
            <a:ext cx="2544763" cy="46672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a:solidFill>
                  <a:srgbClr val="FFFF99"/>
                </a:solidFill>
              </a:rPr>
              <a:t>Counting in Binary</a:t>
            </a: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5000"/>
                                        <p:tgtEl>
                                          <p:spTgt spid="31"/>
                                        </p:tgtEl>
                                      </p:cBhvr>
                                    </p:animEffect>
                                  </p:childTnLst>
                                </p:cTn>
                              </p:par>
                            </p:childTnLst>
                          </p:cTn>
                        </p:par>
                        <p:par>
                          <p:cTn id="12" fill="hold">
                            <p:stCondLst>
                              <p:cond delay="5000"/>
                            </p:stCondLst>
                            <p:childTnLst>
                              <p:par>
                                <p:cTn id="13" presetID="2" presetClass="entr" presetSubtype="8"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childTnLst>
                          </p:cTn>
                        </p:par>
                        <p:par>
                          <p:cTn id="17" fill="hold">
                            <p:stCondLst>
                              <p:cond delay="5500"/>
                            </p:stCondLst>
                            <p:childTnLst>
                              <p:par>
                                <p:cTn id="18" presetID="2" presetClass="entr" presetSubtype="8"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0-#ppt_w/2"/>
                                          </p:val>
                                        </p:tav>
                                        <p:tav tm="100000">
                                          <p:val>
                                            <p:strVal val="#ppt_x"/>
                                          </p:val>
                                        </p:tav>
                                      </p:tavLst>
                                    </p:anim>
                                    <p:anim calcmode="lin" valueType="num">
                                      <p:cBhvr additive="base">
                                        <p:cTn id="21"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1526380"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Gray Code</a:t>
            </a:r>
            <a:endParaRPr lang="en-US" dirty="0">
              <a:solidFill>
                <a:srgbClr val="FFFF99"/>
              </a:solidFill>
            </a:endParaRPr>
          </a:p>
        </p:txBody>
      </p:sp>
      <p:sp>
        <p:nvSpPr>
          <p:cNvPr id="2" name="Rectangle 1"/>
          <p:cNvSpPr/>
          <p:nvPr/>
        </p:nvSpPr>
        <p:spPr>
          <a:xfrm>
            <a:off x="914400" y="1689080"/>
            <a:ext cx="7467600" cy="3785652"/>
          </a:xfrm>
          <a:prstGeom prst="rect">
            <a:avLst/>
          </a:prstGeom>
        </p:spPr>
        <p:txBody>
          <a:bodyPr wrap="square">
            <a:spAutoFit/>
          </a:bodyPr>
          <a:lstStyle/>
          <a:p>
            <a:pPr algn="just"/>
            <a:r>
              <a:rPr lang="en-US" dirty="0">
                <a:latin typeface="Times-Roman"/>
              </a:rPr>
              <a:t>The </a:t>
            </a:r>
            <a:r>
              <a:rPr lang="en-US" b="1" dirty="0">
                <a:latin typeface="Times-Bold"/>
              </a:rPr>
              <a:t>Gray code </a:t>
            </a:r>
            <a:r>
              <a:rPr lang="en-US" dirty="0">
                <a:latin typeface="Times-Roman"/>
              </a:rPr>
              <a:t>is </a:t>
            </a:r>
            <a:r>
              <a:rPr lang="en-US" dirty="0" err="1">
                <a:latin typeface="Times-Roman"/>
              </a:rPr>
              <a:t>unweighted</a:t>
            </a:r>
            <a:r>
              <a:rPr lang="en-US" dirty="0">
                <a:latin typeface="Times-Roman"/>
              </a:rPr>
              <a:t> and is not </a:t>
            </a:r>
            <a:r>
              <a:rPr lang="en-US" dirty="0" smtClean="0">
                <a:latin typeface="Times-Roman"/>
              </a:rPr>
              <a:t>an arithmetic </a:t>
            </a:r>
            <a:r>
              <a:rPr lang="en-US" dirty="0">
                <a:latin typeface="Times-Roman"/>
              </a:rPr>
              <a:t>code; </a:t>
            </a:r>
            <a:endParaRPr lang="en-US" dirty="0" smtClean="0">
              <a:latin typeface="Times-Roman"/>
            </a:endParaRPr>
          </a:p>
          <a:p>
            <a:pPr algn="just"/>
            <a:endParaRPr lang="en-US" dirty="0" smtClean="0">
              <a:latin typeface="Times-Roman"/>
            </a:endParaRPr>
          </a:p>
          <a:p>
            <a:pPr algn="just"/>
            <a:r>
              <a:rPr lang="en-US" dirty="0" smtClean="0">
                <a:latin typeface="Times-Roman"/>
              </a:rPr>
              <a:t>That </a:t>
            </a:r>
            <a:r>
              <a:rPr lang="en-US" dirty="0">
                <a:latin typeface="Times-Roman"/>
              </a:rPr>
              <a:t>is, there are no </a:t>
            </a:r>
            <a:r>
              <a:rPr lang="en-US" dirty="0" smtClean="0">
                <a:latin typeface="Times-Roman"/>
              </a:rPr>
              <a:t>specific weights </a:t>
            </a:r>
            <a:r>
              <a:rPr lang="en-US" dirty="0">
                <a:latin typeface="Times-Roman"/>
              </a:rPr>
              <a:t>assigned to the bit positions. </a:t>
            </a:r>
            <a:endParaRPr lang="en-US" dirty="0" smtClean="0">
              <a:latin typeface="Times-Roman"/>
            </a:endParaRPr>
          </a:p>
          <a:p>
            <a:pPr algn="just"/>
            <a:endParaRPr lang="en-US" dirty="0">
              <a:latin typeface="Times-Roman"/>
            </a:endParaRPr>
          </a:p>
          <a:p>
            <a:pPr algn="just"/>
            <a:r>
              <a:rPr lang="en-US" dirty="0" smtClean="0">
                <a:latin typeface="Times-Roman"/>
              </a:rPr>
              <a:t>The </a:t>
            </a:r>
            <a:r>
              <a:rPr lang="en-US" dirty="0">
                <a:latin typeface="Times-Roman"/>
              </a:rPr>
              <a:t>important feature of the Gray code is that </a:t>
            </a:r>
            <a:r>
              <a:rPr lang="en-US" i="1" dirty="0">
                <a:latin typeface="Times-Italic"/>
              </a:rPr>
              <a:t>it</a:t>
            </a:r>
          </a:p>
          <a:p>
            <a:pPr algn="just"/>
            <a:r>
              <a:rPr lang="en-US" i="1" dirty="0">
                <a:latin typeface="Times-Italic"/>
              </a:rPr>
              <a:t>exhibits only a single bit change from one code word to the next in sequence. </a:t>
            </a:r>
            <a:endParaRPr lang="en-US" i="1" dirty="0" smtClean="0">
              <a:latin typeface="Times-Italic"/>
            </a:endParaRPr>
          </a:p>
          <a:p>
            <a:pPr algn="just"/>
            <a:endParaRPr lang="en-US" i="1" dirty="0" smtClean="0">
              <a:latin typeface="Times-Italic"/>
            </a:endParaRPr>
          </a:p>
        </p:txBody>
      </p:sp>
    </p:spTree>
    <p:extLst>
      <p:ext uri="{BB962C8B-B14F-4D97-AF65-F5344CB8AC3E}">
        <p14:creationId xmlns:p14="http://schemas.microsoft.com/office/powerpoint/2010/main" val="26715066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1526380"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Gray Code</a:t>
            </a:r>
            <a:endParaRPr lang="en-US" dirty="0">
              <a:solidFill>
                <a:srgbClr val="FFFF99"/>
              </a:solidFill>
            </a:endParaRPr>
          </a:p>
        </p:txBody>
      </p:sp>
      <p:sp>
        <p:nvSpPr>
          <p:cNvPr id="2" name="Rectangle 1"/>
          <p:cNvSpPr/>
          <p:nvPr/>
        </p:nvSpPr>
        <p:spPr>
          <a:xfrm>
            <a:off x="914400" y="1548348"/>
            <a:ext cx="7467600" cy="1569660"/>
          </a:xfrm>
          <a:prstGeom prst="rect">
            <a:avLst/>
          </a:prstGeom>
        </p:spPr>
        <p:txBody>
          <a:bodyPr wrap="square">
            <a:spAutoFit/>
          </a:bodyPr>
          <a:lstStyle/>
          <a:p>
            <a:pPr algn="just"/>
            <a:r>
              <a:rPr lang="en-US" dirty="0" smtClean="0">
                <a:latin typeface="Times-Roman"/>
              </a:rPr>
              <a:t>This property is </a:t>
            </a:r>
            <a:r>
              <a:rPr lang="en-US" dirty="0">
                <a:latin typeface="Times-Roman"/>
              </a:rPr>
              <a:t>important in many applications, such as shaft position encoders, where error </a:t>
            </a:r>
            <a:r>
              <a:rPr lang="en-US" dirty="0" smtClean="0">
                <a:latin typeface="Times-Roman"/>
              </a:rPr>
              <a:t>susceptibility increases </a:t>
            </a:r>
            <a:r>
              <a:rPr lang="en-US" dirty="0">
                <a:latin typeface="Times-Roman"/>
              </a:rPr>
              <a:t>with the number of bit changes between adjacent numbers in a sequence</a:t>
            </a:r>
            <a:r>
              <a:rPr lang="en-US" dirty="0" smtClean="0">
                <a:latin typeface="Times-Roman"/>
              </a:rPr>
              <a:t>.</a:t>
            </a:r>
          </a:p>
        </p:txBody>
      </p:sp>
      <p:pic>
        <p:nvPicPr>
          <p:cNvPr id="3" name="Picture 2"/>
          <p:cNvPicPr>
            <a:picLocks noChangeAspect="1"/>
          </p:cNvPicPr>
          <p:nvPr/>
        </p:nvPicPr>
        <p:blipFill>
          <a:blip r:embed="rId3"/>
          <a:stretch>
            <a:fillRect/>
          </a:stretch>
        </p:blipFill>
        <p:spPr>
          <a:xfrm>
            <a:off x="661416" y="3121056"/>
            <a:ext cx="7793275" cy="3062050"/>
          </a:xfrm>
          <a:prstGeom prst="rect">
            <a:avLst/>
          </a:prstGeom>
        </p:spPr>
      </p:pic>
    </p:spTree>
    <p:extLst>
      <p:ext uri="{BB962C8B-B14F-4D97-AF65-F5344CB8AC3E}">
        <p14:creationId xmlns:p14="http://schemas.microsoft.com/office/powerpoint/2010/main" val="1785805894"/>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1526380"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Gray Code</a:t>
            </a:r>
            <a:endParaRPr lang="en-US" dirty="0">
              <a:solidFill>
                <a:srgbClr val="FFFF99"/>
              </a:solidFill>
            </a:endParaRPr>
          </a:p>
        </p:txBody>
      </p:sp>
      <p:sp>
        <p:nvSpPr>
          <p:cNvPr id="2" name="Rectangle 1"/>
          <p:cNvSpPr/>
          <p:nvPr/>
        </p:nvSpPr>
        <p:spPr>
          <a:xfrm>
            <a:off x="914400" y="1548348"/>
            <a:ext cx="7467600" cy="830997"/>
          </a:xfrm>
          <a:prstGeom prst="rect">
            <a:avLst/>
          </a:prstGeom>
        </p:spPr>
        <p:txBody>
          <a:bodyPr wrap="square">
            <a:spAutoFit/>
          </a:bodyPr>
          <a:lstStyle/>
          <a:p>
            <a:r>
              <a:rPr lang="en-US" dirty="0" smtClean="0">
                <a:latin typeface="Times-Roman"/>
              </a:rPr>
              <a:t>The circuit below shows how binary numbers are converted in gray codes.</a:t>
            </a:r>
            <a:endParaRPr lang="en-US" dirty="0"/>
          </a:p>
        </p:txBody>
      </p:sp>
      <p:pic>
        <p:nvPicPr>
          <p:cNvPr id="3" name="Picture 2"/>
          <p:cNvPicPr>
            <a:picLocks noChangeAspect="1"/>
          </p:cNvPicPr>
          <p:nvPr/>
        </p:nvPicPr>
        <p:blipFill>
          <a:blip r:embed="rId3"/>
          <a:stretch>
            <a:fillRect/>
          </a:stretch>
        </p:blipFill>
        <p:spPr>
          <a:xfrm>
            <a:off x="2846425" y="2834970"/>
            <a:ext cx="3298750" cy="3100834"/>
          </a:xfrm>
          <a:prstGeom prst="rect">
            <a:avLst/>
          </a:prstGeom>
        </p:spPr>
      </p:pic>
    </p:spTree>
    <p:extLst>
      <p:ext uri="{BB962C8B-B14F-4D97-AF65-F5344CB8AC3E}">
        <p14:creationId xmlns:p14="http://schemas.microsoft.com/office/powerpoint/2010/main" val="261073960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1526380"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Gray Code</a:t>
            </a:r>
            <a:endParaRPr lang="en-US" dirty="0">
              <a:solidFill>
                <a:srgbClr val="FFFF99"/>
              </a:solidFill>
            </a:endParaRPr>
          </a:p>
        </p:txBody>
      </p:sp>
      <p:sp>
        <p:nvSpPr>
          <p:cNvPr id="2" name="Rectangle 1"/>
          <p:cNvSpPr/>
          <p:nvPr/>
        </p:nvSpPr>
        <p:spPr>
          <a:xfrm>
            <a:off x="914400" y="1548348"/>
            <a:ext cx="7467600" cy="1569660"/>
          </a:xfrm>
          <a:prstGeom prst="rect">
            <a:avLst/>
          </a:prstGeom>
        </p:spPr>
        <p:txBody>
          <a:bodyPr wrap="square">
            <a:spAutoFit/>
          </a:bodyPr>
          <a:lstStyle/>
          <a:p>
            <a:pPr algn="just"/>
            <a:r>
              <a:rPr lang="en-US" dirty="0" smtClean="0">
                <a:latin typeface="Times-Roman"/>
              </a:rPr>
              <a:t>Table below shows </a:t>
            </a:r>
            <a:r>
              <a:rPr lang="en-US" dirty="0">
                <a:latin typeface="Times-Roman"/>
              </a:rPr>
              <a:t>listing of the 4-bit Gray code for decimal numbers 0 through 15. </a:t>
            </a:r>
            <a:endParaRPr lang="en-US" dirty="0" smtClean="0">
              <a:latin typeface="Times-Roman"/>
            </a:endParaRPr>
          </a:p>
          <a:p>
            <a:pPr algn="just"/>
            <a:endParaRPr lang="en-US" dirty="0">
              <a:latin typeface="Times-Roman"/>
            </a:endParaRPr>
          </a:p>
          <a:p>
            <a:pPr algn="just"/>
            <a:r>
              <a:rPr lang="en-US" dirty="0" smtClean="0">
                <a:latin typeface="Times-Roman"/>
              </a:rPr>
              <a:t>Binary numbers </a:t>
            </a:r>
            <a:r>
              <a:rPr lang="en-US" dirty="0">
                <a:latin typeface="Times-Roman"/>
              </a:rPr>
              <a:t>are shown in the table for reference.</a:t>
            </a:r>
            <a:endParaRPr lang="en-US" dirty="0"/>
          </a:p>
        </p:txBody>
      </p:sp>
      <p:pic>
        <p:nvPicPr>
          <p:cNvPr id="3" name="Picture 2"/>
          <p:cNvPicPr>
            <a:picLocks noChangeAspect="1"/>
          </p:cNvPicPr>
          <p:nvPr/>
        </p:nvPicPr>
        <p:blipFill>
          <a:blip r:embed="rId3"/>
          <a:stretch>
            <a:fillRect/>
          </a:stretch>
        </p:blipFill>
        <p:spPr>
          <a:xfrm>
            <a:off x="1447800" y="3200400"/>
            <a:ext cx="6086475" cy="2966884"/>
          </a:xfrm>
          <a:prstGeom prst="rect">
            <a:avLst/>
          </a:prstGeom>
        </p:spPr>
      </p:pic>
    </p:spTree>
    <p:extLst>
      <p:ext uri="{BB962C8B-B14F-4D97-AF65-F5344CB8AC3E}">
        <p14:creationId xmlns:p14="http://schemas.microsoft.com/office/powerpoint/2010/main" val="61639905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2744662"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Finite State Machine</a:t>
            </a:r>
            <a:endParaRPr lang="en-US" dirty="0">
              <a:solidFill>
                <a:srgbClr val="FFFF99"/>
              </a:solidFill>
            </a:endParaRPr>
          </a:p>
        </p:txBody>
      </p:sp>
      <p:sp>
        <p:nvSpPr>
          <p:cNvPr id="2" name="Rectangle 1"/>
          <p:cNvSpPr/>
          <p:nvPr/>
        </p:nvSpPr>
        <p:spPr>
          <a:xfrm>
            <a:off x="914400" y="1548348"/>
            <a:ext cx="7467600" cy="2677656"/>
          </a:xfrm>
          <a:prstGeom prst="rect">
            <a:avLst/>
          </a:prstGeom>
        </p:spPr>
        <p:txBody>
          <a:bodyPr wrap="square">
            <a:spAutoFit/>
          </a:bodyPr>
          <a:lstStyle/>
          <a:p>
            <a:pPr algn="just"/>
            <a:r>
              <a:rPr lang="en-US" dirty="0"/>
              <a:t>A </a:t>
            </a:r>
            <a:r>
              <a:rPr lang="en-US" b="1" dirty="0"/>
              <a:t>state machine </a:t>
            </a:r>
            <a:r>
              <a:rPr lang="en-US" dirty="0"/>
              <a:t>is a sequential circuit having a limited (finite) number of states </a:t>
            </a:r>
            <a:r>
              <a:rPr lang="en-US" dirty="0" smtClean="0"/>
              <a:t>occurring in </a:t>
            </a:r>
            <a:r>
              <a:rPr lang="en-US" dirty="0"/>
              <a:t>a prescribed order. </a:t>
            </a:r>
            <a:endParaRPr lang="en-US" dirty="0" smtClean="0"/>
          </a:p>
          <a:p>
            <a:pPr algn="just"/>
            <a:endParaRPr lang="en-US" dirty="0"/>
          </a:p>
          <a:p>
            <a:pPr algn="just"/>
            <a:r>
              <a:rPr lang="en-US" dirty="0" smtClean="0"/>
              <a:t>A </a:t>
            </a:r>
            <a:r>
              <a:rPr lang="en-US" dirty="0"/>
              <a:t>counter is an example of a state machine; the number of states </a:t>
            </a:r>
            <a:r>
              <a:rPr lang="en-US" dirty="0" smtClean="0"/>
              <a:t>is called </a:t>
            </a:r>
            <a:r>
              <a:rPr lang="en-US" dirty="0"/>
              <a:t>the </a:t>
            </a:r>
            <a:r>
              <a:rPr lang="en-US" i="1" dirty="0"/>
              <a:t>modulus</a:t>
            </a:r>
            <a:r>
              <a:rPr lang="en-US" dirty="0"/>
              <a:t>. </a:t>
            </a:r>
            <a:endParaRPr lang="en-US" dirty="0" smtClean="0"/>
          </a:p>
          <a:p>
            <a:pPr algn="just"/>
            <a:endParaRPr lang="en-US" dirty="0"/>
          </a:p>
          <a:p>
            <a:pPr algn="just"/>
            <a:r>
              <a:rPr lang="en-US" dirty="0" smtClean="0"/>
              <a:t>Two </a:t>
            </a:r>
            <a:r>
              <a:rPr lang="en-US" dirty="0"/>
              <a:t>basic types of state machines </a:t>
            </a:r>
            <a:r>
              <a:rPr lang="en-US" dirty="0" smtClean="0"/>
              <a:t>are:</a:t>
            </a:r>
          </a:p>
        </p:txBody>
      </p:sp>
      <p:sp>
        <p:nvSpPr>
          <p:cNvPr id="5" name="Flowchart: Process 4"/>
          <p:cNvSpPr/>
          <p:nvPr/>
        </p:nvSpPr>
        <p:spPr bwMode="auto">
          <a:xfrm>
            <a:off x="3582862" y="5673804"/>
            <a:ext cx="1979738" cy="457200"/>
          </a:xfrm>
          <a:prstGeom prst="flowChartProcess">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anose="02020603050405020304" pitchFamily="18" charset="0"/>
              </a:rPr>
              <a:t>State Machine</a:t>
            </a:r>
          </a:p>
        </p:txBody>
      </p:sp>
      <p:sp>
        <p:nvSpPr>
          <p:cNvPr id="9" name="Oval Callout 8"/>
          <p:cNvSpPr/>
          <p:nvPr/>
        </p:nvSpPr>
        <p:spPr bwMode="auto">
          <a:xfrm>
            <a:off x="1229806" y="4226004"/>
            <a:ext cx="2656394" cy="1107996"/>
          </a:xfrm>
          <a:prstGeom prst="wedgeEllipse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anose="02020603050405020304" pitchFamily="18" charset="0"/>
              </a:rPr>
              <a:t>Moore State Machine</a:t>
            </a:r>
          </a:p>
        </p:txBody>
      </p:sp>
      <p:sp>
        <p:nvSpPr>
          <p:cNvPr id="10" name="Oval Callout 9"/>
          <p:cNvSpPr/>
          <p:nvPr/>
        </p:nvSpPr>
        <p:spPr bwMode="auto">
          <a:xfrm>
            <a:off x="5562600" y="4230120"/>
            <a:ext cx="2656394" cy="1107996"/>
          </a:xfrm>
          <a:prstGeom prst="wedgeEllipse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anose="02020603050405020304" pitchFamily="18" charset="0"/>
              </a:rPr>
              <a:t>Mealy State Machine</a:t>
            </a:r>
          </a:p>
        </p:txBody>
      </p:sp>
    </p:spTree>
    <p:extLst>
      <p:ext uri="{BB962C8B-B14F-4D97-AF65-F5344CB8AC3E}">
        <p14:creationId xmlns:p14="http://schemas.microsoft.com/office/powerpoint/2010/main" val="257936441"/>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2848857"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Moore State Machine</a:t>
            </a:r>
            <a:endParaRPr lang="en-US" dirty="0">
              <a:solidFill>
                <a:srgbClr val="FFFF99"/>
              </a:solidFill>
            </a:endParaRPr>
          </a:p>
        </p:txBody>
      </p:sp>
      <p:sp>
        <p:nvSpPr>
          <p:cNvPr id="2" name="Rectangle 1"/>
          <p:cNvSpPr/>
          <p:nvPr/>
        </p:nvSpPr>
        <p:spPr>
          <a:xfrm>
            <a:off x="914400" y="1548348"/>
            <a:ext cx="7467600" cy="3785652"/>
          </a:xfrm>
          <a:prstGeom prst="rect">
            <a:avLst/>
          </a:prstGeom>
        </p:spPr>
        <p:txBody>
          <a:bodyPr wrap="square">
            <a:spAutoFit/>
          </a:bodyPr>
          <a:lstStyle/>
          <a:p>
            <a:pPr algn="just"/>
            <a:r>
              <a:rPr lang="en-US" b="1" dirty="0"/>
              <a:t>Moore state machine </a:t>
            </a:r>
            <a:r>
              <a:rPr lang="en-US" dirty="0"/>
              <a:t>is one where the outputs depend only on the internal present state</a:t>
            </a:r>
            <a:r>
              <a:rPr lang="en-US" dirty="0" smtClean="0"/>
              <a:t>.</a:t>
            </a:r>
          </a:p>
          <a:p>
            <a:pPr algn="just"/>
            <a:endParaRPr lang="en-US" dirty="0"/>
          </a:p>
          <a:p>
            <a:pPr algn="just"/>
            <a:r>
              <a:rPr lang="en-US" dirty="0"/>
              <a:t>In the Moore machine, the combinational logic is a gate array with outputs that </a:t>
            </a:r>
            <a:r>
              <a:rPr lang="en-US" dirty="0" smtClean="0"/>
              <a:t>determine the </a:t>
            </a:r>
            <a:r>
              <a:rPr lang="en-US" dirty="0"/>
              <a:t>next state of the flip-flops in the memory. </a:t>
            </a:r>
            <a:endParaRPr lang="en-US" dirty="0" smtClean="0"/>
          </a:p>
          <a:p>
            <a:pPr algn="just"/>
            <a:endParaRPr lang="en-US" dirty="0"/>
          </a:p>
          <a:p>
            <a:pPr algn="just"/>
            <a:r>
              <a:rPr lang="en-US" dirty="0" smtClean="0"/>
              <a:t>Input(s) does </a:t>
            </a:r>
            <a:r>
              <a:rPr lang="en-US" dirty="0"/>
              <a:t>not affect the outputs because they always correspond to </a:t>
            </a:r>
            <a:r>
              <a:rPr lang="en-US" dirty="0" smtClean="0"/>
              <a:t>and are </a:t>
            </a:r>
            <a:r>
              <a:rPr lang="en-US" dirty="0"/>
              <a:t>dependent only on the present state of the memory.</a:t>
            </a:r>
            <a:endParaRPr lang="en-US" dirty="0" smtClean="0"/>
          </a:p>
        </p:txBody>
      </p:sp>
    </p:spTree>
    <p:extLst>
      <p:ext uri="{BB962C8B-B14F-4D97-AF65-F5344CB8AC3E}">
        <p14:creationId xmlns:p14="http://schemas.microsoft.com/office/powerpoint/2010/main" val="1200167974"/>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2848857"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Moore State Machine</a:t>
            </a:r>
            <a:endParaRPr lang="en-US" dirty="0">
              <a:solidFill>
                <a:srgbClr val="FFFF99"/>
              </a:solidFill>
            </a:endParaRPr>
          </a:p>
        </p:txBody>
      </p:sp>
      <p:pic>
        <p:nvPicPr>
          <p:cNvPr id="3" name="Picture 2"/>
          <p:cNvPicPr>
            <a:picLocks noChangeAspect="1"/>
          </p:cNvPicPr>
          <p:nvPr/>
        </p:nvPicPr>
        <p:blipFill>
          <a:blip r:embed="rId3"/>
          <a:stretch>
            <a:fillRect/>
          </a:stretch>
        </p:blipFill>
        <p:spPr>
          <a:xfrm>
            <a:off x="980852" y="1981200"/>
            <a:ext cx="7019062" cy="3276600"/>
          </a:xfrm>
          <a:prstGeom prst="rect">
            <a:avLst/>
          </a:prstGeom>
        </p:spPr>
      </p:pic>
    </p:spTree>
    <p:extLst>
      <p:ext uri="{BB962C8B-B14F-4D97-AF65-F5344CB8AC3E}">
        <p14:creationId xmlns:p14="http://schemas.microsoft.com/office/powerpoint/2010/main" val="1365684354"/>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435087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Example of Moore State Machine</a:t>
            </a:r>
            <a:endParaRPr lang="en-US" dirty="0">
              <a:solidFill>
                <a:srgbClr val="FFFF99"/>
              </a:solidFill>
            </a:endParaRPr>
          </a:p>
        </p:txBody>
      </p:sp>
      <p:sp>
        <p:nvSpPr>
          <p:cNvPr id="2" name="Rectangle 1"/>
          <p:cNvSpPr/>
          <p:nvPr/>
        </p:nvSpPr>
        <p:spPr>
          <a:xfrm>
            <a:off x="914400" y="1249740"/>
            <a:ext cx="7467600" cy="1569660"/>
          </a:xfrm>
          <a:prstGeom prst="rect">
            <a:avLst/>
          </a:prstGeom>
        </p:spPr>
        <p:txBody>
          <a:bodyPr wrap="square">
            <a:spAutoFit/>
          </a:bodyPr>
          <a:lstStyle/>
          <a:p>
            <a:r>
              <a:rPr lang="en-US" dirty="0" smtClean="0"/>
              <a:t>Figure </a:t>
            </a:r>
            <a:r>
              <a:rPr lang="en-US" dirty="0"/>
              <a:t>shows a Moore machine (modulus-26 binary counter with states 0 </a:t>
            </a:r>
            <a:r>
              <a:rPr lang="en-US" dirty="0" smtClean="0"/>
              <a:t>through 25</a:t>
            </a:r>
            <a:r>
              <a:rPr lang="en-US" dirty="0"/>
              <a:t>) that is used to control the number of tablets (25) that go into each bottle in an </a:t>
            </a:r>
            <a:r>
              <a:rPr lang="en-US" dirty="0" smtClean="0"/>
              <a:t>assembly line</a:t>
            </a:r>
            <a:r>
              <a:rPr lang="en-US" dirty="0"/>
              <a:t>.</a:t>
            </a:r>
            <a:endParaRPr lang="en-US" dirty="0" smtClean="0"/>
          </a:p>
        </p:txBody>
      </p:sp>
      <p:pic>
        <p:nvPicPr>
          <p:cNvPr id="3" name="Picture 2"/>
          <p:cNvPicPr>
            <a:picLocks noChangeAspect="1"/>
          </p:cNvPicPr>
          <p:nvPr/>
        </p:nvPicPr>
        <p:blipFill>
          <a:blip r:embed="rId3"/>
          <a:stretch>
            <a:fillRect/>
          </a:stretch>
        </p:blipFill>
        <p:spPr>
          <a:xfrm>
            <a:off x="1121074" y="2926140"/>
            <a:ext cx="7054251" cy="3202500"/>
          </a:xfrm>
          <a:prstGeom prst="rect">
            <a:avLst/>
          </a:prstGeom>
        </p:spPr>
      </p:pic>
    </p:spTree>
    <p:extLst>
      <p:ext uri="{BB962C8B-B14F-4D97-AF65-F5344CB8AC3E}">
        <p14:creationId xmlns:p14="http://schemas.microsoft.com/office/powerpoint/2010/main" val="2342972487"/>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1138535"/>
            <a:ext cx="435087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Example of Moore State Machine</a:t>
            </a:r>
            <a:endParaRPr lang="en-US" dirty="0">
              <a:solidFill>
                <a:srgbClr val="FFFF99"/>
              </a:solidFill>
            </a:endParaRPr>
          </a:p>
        </p:txBody>
      </p:sp>
      <p:sp>
        <p:nvSpPr>
          <p:cNvPr id="2" name="Rectangle 1"/>
          <p:cNvSpPr/>
          <p:nvPr/>
        </p:nvSpPr>
        <p:spPr>
          <a:xfrm>
            <a:off x="914400" y="2404408"/>
            <a:ext cx="4350871" cy="1938992"/>
          </a:xfrm>
          <a:prstGeom prst="rect">
            <a:avLst/>
          </a:prstGeom>
        </p:spPr>
        <p:txBody>
          <a:bodyPr wrap="square">
            <a:spAutoFit/>
          </a:bodyPr>
          <a:lstStyle/>
          <a:p>
            <a:pPr algn="just"/>
            <a:r>
              <a:rPr lang="en-US" dirty="0"/>
              <a:t>There is no input </a:t>
            </a:r>
            <a:r>
              <a:rPr lang="en-US" dirty="0" smtClean="0"/>
              <a:t>in this </a:t>
            </a:r>
            <a:r>
              <a:rPr lang="en-US" dirty="0"/>
              <a:t>case, </a:t>
            </a:r>
            <a:r>
              <a:rPr lang="en-US" dirty="0" smtClean="0"/>
              <a:t>other </a:t>
            </a:r>
            <a:r>
              <a:rPr lang="en-US" dirty="0"/>
              <a:t>than the clock, so the next state is </a:t>
            </a:r>
            <a:r>
              <a:rPr lang="en-US" dirty="0" smtClean="0"/>
              <a:t>determined </a:t>
            </a:r>
            <a:r>
              <a:rPr lang="en-US" dirty="0"/>
              <a:t>only by the present </a:t>
            </a:r>
            <a:r>
              <a:rPr lang="en-US" dirty="0" smtClean="0"/>
              <a:t>state, which </a:t>
            </a:r>
            <a:r>
              <a:rPr lang="en-US" dirty="0"/>
              <a:t>makes this </a:t>
            </a:r>
            <a:r>
              <a:rPr lang="en-US" dirty="0" smtClean="0"/>
              <a:t>a Moore </a:t>
            </a:r>
            <a:r>
              <a:rPr lang="en-US" dirty="0"/>
              <a:t>machine.</a:t>
            </a:r>
            <a:endParaRPr lang="en-US" dirty="0" smtClean="0"/>
          </a:p>
        </p:txBody>
      </p:sp>
      <p:pic>
        <p:nvPicPr>
          <p:cNvPr id="4" name="Picture 3"/>
          <p:cNvPicPr>
            <a:picLocks noChangeAspect="1"/>
          </p:cNvPicPr>
          <p:nvPr/>
        </p:nvPicPr>
        <p:blipFill>
          <a:blip r:embed="rId3"/>
          <a:stretch>
            <a:fillRect/>
          </a:stretch>
        </p:blipFill>
        <p:spPr>
          <a:xfrm>
            <a:off x="5312616" y="1849904"/>
            <a:ext cx="3045000" cy="3977709"/>
          </a:xfrm>
          <a:prstGeom prst="rect">
            <a:avLst/>
          </a:prstGeom>
        </p:spPr>
      </p:pic>
    </p:spTree>
    <p:extLst>
      <p:ext uri="{BB962C8B-B14F-4D97-AF65-F5344CB8AC3E}">
        <p14:creationId xmlns:p14="http://schemas.microsoft.com/office/powerpoint/2010/main" val="4106273018"/>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281359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Mealy State Machine</a:t>
            </a:r>
            <a:endParaRPr lang="en-US" dirty="0">
              <a:solidFill>
                <a:srgbClr val="FFFF99"/>
              </a:solidFill>
            </a:endParaRPr>
          </a:p>
        </p:txBody>
      </p:sp>
      <p:sp>
        <p:nvSpPr>
          <p:cNvPr id="2" name="Rectangle 1"/>
          <p:cNvSpPr/>
          <p:nvPr/>
        </p:nvSpPr>
        <p:spPr>
          <a:xfrm>
            <a:off x="914400" y="1548348"/>
            <a:ext cx="7467600" cy="3416320"/>
          </a:xfrm>
          <a:prstGeom prst="rect">
            <a:avLst/>
          </a:prstGeom>
        </p:spPr>
        <p:txBody>
          <a:bodyPr wrap="square">
            <a:spAutoFit/>
          </a:bodyPr>
          <a:lstStyle/>
          <a:p>
            <a:r>
              <a:rPr lang="en-US" dirty="0"/>
              <a:t>The </a:t>
            </a:r>
            <a:r>
              <a:rPr lang="en-US" b="1" dirty="0"/>
              <a:t>Mealy state machine </a:t>
            </a:r>
            <a:r>
              <a:rPr lang="en-US" dirty="0"/>
              <a:t>is one where the outputs depend on both the internal </a:t>
            </a:r>
            <a:r>
              <a:rPr lang="en-US" dirty="0" smtClean="0"/>
              <a:t>present state </a:t>
            </a:r>
            <a:r>
              <a:rPr lang="en-US" dirty="0"/>
              <a:t>and on the inputs.</a:t>
            </a:r>
          </a:p>
          <a:p>
            <a:endParaRPr lang="en-US" dirty="0" smtClean="0"/>
          </a:p>
          <a:p>
            <a:r>
              <a:rPr lang="en-US" dirty="0"/>
              <a:t>For the Mealy machine, the </a:t>
            </a:r>
            <a:r>
              <a:rPr lang="en-US" dirty="0" smtClean="0"/>
              <a:t>present state </a:t>
            </a:r>
            <a:r>
              <a:rPr lang="en-US" dirty="0"/>
              <a:t>affects the outputs, just as in the Moore machine; but in addition, the inputs also </a:t>
            </a:r>
            <a:r>
              <a:rPr lang="en-US" dirty="0" smtClean="0"/>
              <a:t>affect the </a:t>
            </a:r>
            <a:r>
              <a:rPr lang="en-US" dirty="0"/>
              <a:t>outputs. </a:t>
            </a:r>
            <a:endParaRPr lang="en-US" dirty="0" smtClean="0"/>
          </a:p>
          <a:p>
            <a:endParaRPr lang="en-US" dirty="0"/>
          </a:p>
          <a:p>
            <a:r>
              <a:rPr lang="en-US" dirty="0" smtClean="0"/>
              <a:t>The </a:t>
            </a:r>
            <a:r>
              <a:rPr lang="en-US" dirty="0"/>
              <a:t>outputs come directly from the combinational logic and not the memory.</a:t>
            </a:r>
            <a:endParaRPr lang="en-US" dirty="0" smtClean="0"/>
          </a:p>
        </p:txBody>
      </p:sp>
    </p:spTree>
    <p:extLst>
      <p:ext uri="{BB962C8B-B14F-4D97-AF65-F5344CB8AC3E}">
        <p14:creationId xmlns:p14="http://schemas.microsoft.com/office/powerpoint/2010/main" val="106261261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2" name="Rectangle 2"/>
          <p:cNvSpPr>
            <a:spLocks noChangeArrowheads="1"/>
          </p:cNvSpPr>
          <p:nvPr/>
        </p:nvSpPr>
        <p:spPr bwMode="auto">
          <a:xfrm>
            <a:off x="1066800" y="1295400"/>
            <a:ext cx="6705600" cy="4800600"/>
          </a:xfrm>
          <a:prstGeom prst="rect">
            <a:avLst/>
          </a:prstGeom>
          <a:noFill/>
          <a:ln w="9525">
            <a:noFill/>
            <a:miter lim="800000"/>
            <a:headEnd/>
            <a:tailEnd/>
          </a:ln>
          <a:effectLst/>
        </p:spPr>
        <p:txBody>
          <a:bodyPr wrap="none" anchor="ctr"/>
          <a:lstStyle/>
          <a:p>
            <a:pPr algn="ctr" eaLnBrk="1" hangingPunct="1"/>
            <a:endParaRPr lang="en-US"/>
          </a:p>
        </p:txBody>
      </p:sp>
      <p:sp>
        <p:nvSpPr>
          <p:cNvPr id="22" name="Rectangle 2"/>
          <p:cNvSpPr>
            <a:spLocks noChangeArrowheads="1"/>
          </p:cNvSpPr>
          <p:nvPr/>
        </p:nvSpPr>
        <p:spPr bwMode="auto">
          <a:xfrm>
            <a:off x="762000" y="1295400"/>
            <a:ext cx="7543800" cy="4800600"/>
          </a:xfrm>
          <a:prstGeom prst="rect">
            <a:avLst/>
          </a:prstGeom>
          <a:noFill/>
          <a:ln w="9525">
            <a:noFill/>
            <a:miter lim="800000"/>
            <a:headEnd/>
            <a:tailEnd/>
          </a:ln>
          <a:effectLst/>
        </p:spPr>
        <p:txBody>
          <a:bodyPr wrap="none" anchor="ctr"/>
          <a:lstStyle/>
          <a:p>
            <a:pPr algn="ctr" eaLnBrk="1" hangingPunct="1"/>
            <a:endParaRPr lang="en-US"/>
          </a:p>
        </p:txBody>
      </p:sp>
      <p:sp>
        <p:nvSpPr>
          <p:cNvPr id="29" name="Text Box 8"/>
          <p:cNvSpPr txBox="1">
            <a:spLocks noChangeArrowheads="1"/>
          </p:cNvSpPr>
          <p:nvPr/>
        </p:nvSpPr>
        <p:spPr bwMode="auto">
          <a:xfrm>
            <a:off x="990600" y="1752600"/>
            <a:ext cx="7086600" cy="3416320"/>
          </a:xfrm>
          <a:prstGeom prst="rect">
            <a:avLst/>
          </a:prstGeom>
          <a:noFill/>
          <a:ln w="9525">
            <a:noFill/>
            <a:miter lim="800000"/>
            <a:headEnd/>
            <a:tailEnd/>
          </a:ln>
          <a:effectLst/>
        </p:spPr>
        <p:txBody>
          <a:bodyPr>
            <a:spAutoFit/>
          </a:bodyPr>
          <a:lstStyle/>
          <a:p>
            <a:pPr algn="just"/>
            <a:r>
              <a:rPr lang="en-US" dirty="0" smtClean="0"/>
              <a:t>As you learned, flip-flops can be connected together to perform counting operations. </a:t>
            </a:r>
          </a:p>
          <a:p>
            <a:pPr algn="just"/>
            <a:endParaRPr lang="en-US" dirty="0" smtClean="0"/>
          </a:p>
          <a:p>
            <a:pPr algn="just"/>
            <a:r>
              <a:rPr lang="en-US" dirty="0" smtClean="0"/>
              <a:t>Such a group of flip-flops is a counter.</a:t>
            </a:r>
          </a:p>
          <a:p>
            <a:pPr algn="just"/>
            <a:endParaRPr lang="en-US" dirty="0" smtClean="0"/>
          </a:p>
          <a:p>
            <a:pPr algn="just"/>
            <a:r>
              <a:rPr lang="en-US" dirty="0" smtClean="0"/>
              <a:t>The number of flip-flops used and the way in which they are connected determine the number of states (called the modulus) and also the specific sequence of states.</a:t>
            </a:r>
          </a:p>
        </p:txBody>
      </p:sp>
      <p:sp>
        <p:nvSpPr>
          <p:cNvPr id="34" name="Rectangle 15"/>
          <p:cNvSpPr>
            <a:spLocks noChangeArrowheads="1"/>
          </p:cNvSpPr>
          <p:nvPr/>
        </p:nvSpPr>
        <p:spPr bwMode="auto">
          <a:xfrm>
            <a:off x="914400" y="914400"/>
            <a:ext cx="1295547"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Counters</a:t>
            </a:r>
            <a:endParaRPr lang="en-US" dirty="0">
              <a:solidFill>
                <a:srgbClr val="FFFF99"/>
              </a:solidFill>
            </a:endParaRP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281359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Mealy State Machine</a:t>
            </a:r>
            <a:endParaRPr lang="en-US" dirty="0">
              <a:solidFill>
                <a:srgbClr val="FFFF99"/>
              </a:solidFill>
            </a:endParaRPr>
          </a:p>
        </p:txBody>
      </p:sp>
      <p:pic>
        <p:nvPicPr>
          <p:cNvPr id="2" name="Picture 1"/>
          <p:cNvPicPr>
            <a:picLocks noChangeAspect="1"/>
          </p:cNvPicPr>
          <p:nvPr/>
        </p:nvPicPr>
        <p:blipFill>
          <a:blip r:embed="rId3"/>
          <a:stretch>
            <a:fillRect/>
          </a:stretch>
        </p:blipFill>
        <p:spPr>
          <a:xfrm>
            <a:off x="934151" y="1828800"/>
            <a:ext cx="7117533" cy="3429000"/>
          </a:xfrm>
          <a:prstGeom prst="rect">
            <a:avLst/>
          </a:prstGeom>
        </p:spPr>
      </p:pic>
    </p:spTree>
    <p:extLst>
      <p:ext uri="{BB962C8B-B14F-4D97-AF65-F5344CB8AC3E}">
        <p14:creationId xmlns:p14="http://schemas.microsoft.com/office/powerpoint/2010/main" val="1839030811"/>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1335"/>
            <a:ext cx="431560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Example of Mealy State Machine</a:t>
            </a:r>
            <a:endParaRPr lang="en-US" dirty="0">
              <a:solidFill>
                <a:srgbClr val="FFFF99"/>
              </a:solidFill>
            </a:endParaRPr>
          </a:p>
        </p:txBody>
      </p:sp>
      <p:sp>
        <p:nvSpPr>
          <p:cNvPr id="2" name="Rectangle 1"/>
          <p:cNvSpPr/>
          <p:nvPr/>
        </p:nvSpPr>
        <p:spPr>
          <a:xfrm>
            <a:off x="914400" y="1249740"/>
            <a:ext cx="7467600" cy="1938992"/>
          </a:xfrm>
          <a:prstGeom prst="rect">
            <a:avLst/>
          </a:prstGeom>
        </p:spPr>
        <p:txBody>
          <a:bodyPr wrap="square">
            <a:spAutoFit/>
          </a:bodyPr>
          <a:lstStyle/>
          <a:p>
            <a:r>
              <a:rPr lang="en-US" dirty="0" smtClean="0"/>
              <a:t>Figure </a:t>
            </a:r>
            <a:r>
              <a:rPr lang="en-US" dirty="0"/>
              <a:t>shows </a:t>
            </a:r>
            <a:r>
              <a:rPr lang="en-US" dirty="0" smtClean="0"/>
              <a:t>the tablet-bottling </a:t>
            </a:r>
            <a:r>
              <a:rPr lang="en-US" dirty="0"/>
              <a:t>system </a:t>
            </a:r>
            <a:r>
              <a:rPr lang="en-US" dirty="0" smtClean="0"/>
              <a:t>that uses </a:t>
            </a:r>
            <a:r>
              <a:rPr lang="en-US" dirty="0"/>
              <a:t>three different sizes of bottles: a </a:t>
            </a:r>
            <a:r>
              <a:rPr lang="en-US" dirty="0" smtClean="0"/>
              <a:t>25-tablet bottle</a:t>
            </a:r>
            <a:r>
              <a:rPr lang="en-US" dirty="0"/>
              <a:t>, a 50-tablet bottle, and a 100-tablet bottle. </a:t>
            </a:r>
            <a:endParaRPr lang="en-US" dirty="0" smtClean="0"/>
          </a:p>
          <a:p>
            <a:r>
              <a:rPr lang="en-US" dirty="0" smtClean="0"/>
              <a:t>This </a:t>
            </a:r>
            <a:r>
              <a:rPr lang="en-US" dirty="0"/>
              <a:t>operation requires a state machine </a:t>
            </a:r>
            <a:r>
              <a:rPr lang="en-US" dirty="0" smtClean="0"/>
              <a:t>with three </a:t>
            </a:r>
            <a:r>
              <a:rPr lang="en-US" dirty="0"/>
              <a:t>different terminal counts: 25, 50, and 100.</a:t>
            </a:r>
            <a:endParaRPr lang="en-US" dirty="0" smtClean="0"/>
          </a:p>
        </p:txBody>
      </p:sp>
      <p:pic>
        <p:nvPicPr>
          <p:cNvPr id="4" name="Picture 3"/>
          <p:cNvPicPr>
            <a:picLocks noChangeAspect="1"/>
          </p:cNvPicPr>
          <p:nvPr/>
        </p:nvPicPr>
        <p:blipFill>
          <a:blip r:embed="rId3"/>
          <a:stretch>
            <a:fillRect/>
          </a:stretch>
        </p:blipFill>
        <p:spPr>
          <a:xfrm>
            <a:off x="1146449" y="3182993"/>
            <a:ext cx="7003501" cy="2989207"/>
          </a:xfrm>
          <a:prstGeom prst="rect">
            <a:avLst/>
          </a:prstGeom>
        </p:spPr>
      </p:pic>
    </p:spTree>
    <p:extLst>
      <p:ext uri="{BB962C8B-B14F-4D97-AF65-F5344CB8AC3E}">
        <p14:creationId xmlns:p14="http://schemas.microsoft.com/office/powerpoint/2010/main" val="221391684"/>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5800"/>
            <a:ext cx="431560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Example of Mealy State Machine</a:t>
            </a:r>
            <a:endParaRPr lang="en-US" dirty="0">
              <a:solidFill>
                <a:srgbClr val="FFFF99"/>
              </a:solidFill>
            </a:endParaRPr>
          </a:p>
        </p:txBody>
      </p:sp>
      <p:sp>
        <p:nvSpPr>
          <p:cNvPr id="2" name="Rectangle 1"/>
          <p:cNvSpPr/>
          <p:nvPr/>
        </p:nvSpPr>
        <p:spPr>
          <a:xfrm>
            <a:off x="914401" y="1600200"/>
            <a:ext cx="3962400" cy="3785652"/>
          </a:xfrm>
          <a:prstGeom prst="rect">
            <a:avLst/>
          </a:prstGeom>
        </p:spPr>
        <p:txBody>
          <a:bodyPr wrap="square">
            <a:spAutoFit/>
          </a:bodyPr>
          <a:lstStyle/>
          <a:p>
            <a:r>
              <a:rPr lang="en-US" dirty="0"/>
              <a:t>The combinational logic sets the modulus of the counter </a:t>
            </a:r>
            <a:r>
              <a:rPr lang="en-US" dirty="0" smtClean="0"/>
              <a:t>depending </a:t>
            </a:r>
            <a:r>
              <a:rPr lang="en-US" dirty="0"/>
              <a:t>on the </a:t>
            </a:r>
            <a:r>
              <a:rPr lang="en-US" dirty="0" smtClean="0"/>
              <a:t>modulus-select inputs</a:t>
            </a:r>
            <a:r>
              <a:rPr lang="en-US" dirty="0"/>
              <a:t>. </a:t>
            </a:r>
            <a:endParaRPr lang="en-US" dirty="0" smtClean="0"/>
          </a:p>
          <a:p>
            <a:endParaRPr lang="en-US" dirty="0"/>
          </a:p>
          <a:p>
            <a:r>
              <a:rPr lang="en-US" dirty="0" smtClean="0"/>
              <a:t>The </a:t>
            </a:r>
            <a:r>
              <a:rPr lang="en-US" dirty="0"/>
              <a:t>output of the counter depends on both the present state and the </a:t>
            </a:r>
            <a:r>
              <a:rPr lang="en-US" dirty="0" smtClean="0"/>
              <a:t>modulus-select inputs</a:t>
            </a:r>
            <a:r>
              <a:rPr lang="en-US" dirty="0"/>
              <a:t>, making this a Mealy machine.</a:t>
            </a:r>
            <a:endParaRPr lang="en-US" dirty="0" smtClean="0"/>
          </a:p>
        </p:txBody>
      </p:sp>
      <p:pic>
        <p:nvPicPr>
          <p:cNvPr id="3" name="Picture 2"/>
          <p:cNvPicPr>
            <a:picLocks noChangeAspect="1"/>
          </p:cNvPicPr>
          <p:nvPr/>
        </p:nvPicPr>
        <p:blipFill>
          <a:blip r:embed="rId3"/>
          <a:stretch>
            <a:fillRect/>
          </a:stretch>
        </p:blipFill>
        <p:spPr>
          <a:xfrm>
            <a:off x="4876800" y="1369367"/>
            <a:ext cx="3654000" cy="4752917"/>
          </a:xfrm>
          <a:prstGeom prst="rect">
            <a:avLst/>
          </a:prstGeom>
        </p:spPr>
      </p:pic>
    </p:spTree>
    <p:extLst>
      <p:ext uri="{BB962C8B-B14F-4D97-AF65-F5344CB8AC3E}">
        <p14:creationId xmlns:p14="http://schemas.microsoft.com/office/powerpoint/2010/main" val="3884821838"/>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685800"/>
            <a:ext cx="3693640"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Design of Sequential Circuit</a:t>
            </a:r>
            <a:endParaRPr lang="en-US" dirty="0">
              <a:solidFill>
                <a:srgbClr val="FFFF99"/>
              </a:solidFill>
            </a:endParaRPr>
          </a:p>
        </p:txBody>
      </p:sp>
      <p:sp>
        <p:nvSpPr>
          <p:cNvPr id="2" name="Rectangle 1"/>
          <p:cNvSpPr/>
          <p:nvPr/>
        </p:nvSpPr>
        <p:spPr>
          <a:xfrm>
            <a:off x="914400" y="1600200"/>
            <a:ext cx="7238999" cy="4078039"/>
          </a:xfrm>
          <a:prstGeom prst="rect">
            <a:avLst/>
          </a:prstGeom>
        </p:spPr>
        <p:txBody>
          <a:bodyPr wrap="square">
            <a:spAutoFit/>
          </a:bodyPr>
          <a:lstStyle/>
          <a:p>
            <a:r>
              <a:rPr lang="en-US" dirty="0" smtClean="0"/>
              <a:t>The steps in designing any sequential circuit are given below:</a:t>
            </a:r>
          </a:p>
          <a:p>
            <a:endParaRPr lang="en-US" sz="1100" dirty="0" smtClean="0"/>
          </a:p>
          <a:p>
            <a:r>
              <a:rPr lang="en-US" dirty="0" smtClean="0"/>
              <a:t>Step # 1: State Diagram</a:t>
            </a:r>
          </a:p>
          <a:p>
            <a:endParaRPr lang="en-US" sz="1100" dirty="0" smtClean="0"/>
          </a:p>
          <a:p>
            <a:r>
              <a:rPr lang="en-US" dirty="0" smtClean="0"/>
              <a:t>Step # 2: Next-State Table</a:t>
            </a:r>
          </a:p>
          <a:p>
            <a:endParaRPr lang="en-US" sz="1100" dirty="0" smtClean="0"/>
          </a:p>
          <a:p>
            <a:r>
              <a:rPr lang="en-US" dirty="0" smtClean="0"/>
              <a:t>Step # 3: Flip-Flop Transition Table</a:t>
            </a:r>
          </a:p>
          <a:p>
            <a:endParaRPr lang="en-US" sz="1100" dirty="0" smtClean="0"/>
          </a:p>
          <a:p>
            <a:r>
              <a:rPr lang="en-US" dirty="0" smtClean="0"/>
              <a:t>Step # 4: </a:t>
            </a:r>
            <a:r>
              <a:rPr lang="en-US" dirty="0" err="1" smtClean="0"/>
              <a:t>Karnaugh</a:t>
            </a:r>
            <a:r>
              <a:rPr lang="en-US" dirty="0" smtClean="0"/>
              <a:t> Maps</a:t>
            </a:r>
          </a:p>
          <a:p>
            <a:endParaRPr lang="en-US" sz="1100" dirty="0" smtClean="0"/>
          </a:p>
          <a:p>
            <a:r>
              <a:rPr lang="en-US" dirty="0" smtClean="0"/>
              <a:t>Step # 5: Logic Expressions for Flip-Flop Inputs</a:t>
            </a:r>
          </a:p>
          <a:p>
            <a:endParaRPr lang="en-US" sz="1100" dirty="0" smtClean="0"/>
          </a:p>
          <a:p>
            <a:r>
              <a:rPr lang="en-US" dirty="0" smtClean="0"/>
              <a:t>Step # 6: Circuit Implementation. </a:t>
            </a:r>
            <a:endParaRPr lang="en-US" dirty="0"/>
          </a:p>
        </p:txBody>
      </p:sp>
    </p:spTree>
    <p:extLst>
      <p:ext uri="{BB962C8B-B14F-4D97-AF65-F5344CB8AC3E}">
        <p14:creationId xmlns:p14="http://schemas.microsoft.com/office/powerpoint/2010/main" val="3511202459"/>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838200"/>
            <a:ext cx="3121367"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1: State </a:t>
            </a:r>
            <a:r>
              <a:rPr lang="en-US" dirty="0" smtClean="0">
                <a:solidFill>
                  <a:srgbClr val="FFFF66"/>
                </a:solidFill>
              </a:rPr>
              <a:t>Diagram</a:t>
            </a:r>
            <a:endParaRPr lang="en-US" dirty="0">
              <a:solidFill>
                <a:srgbClr val="FFFF66"/>
              </a:solidFill>
            </a:endParaRPr>
          </a:p>
        </p:txBody>
      </p:sp>
      <p:sp>
        <p:nvSpPr>
          <p:cNvPr id="2" name="Rectangle 1"/>
          <p:cNvSpPr/>
          <p:nvPr/>
        </p:nvSpPr>
        <p:spPr>
          <a:xfrm>
            <a:off x="914400" y="1447800"/>
            <a:ext cx="7238999" cy="461665"/>
          </a:xfrm>
          <a:prstGeom prst="rect">
            <a:avLst/>
          </a:prstGeom>
        </p:spPr>
        <p:txBody>
          <a:bodyPr wrap="square">
            <a:spAutoFit/>
          </a:bodyPr>
          <a:lstStyle/>
          <a:p>
            <a:r>
              <a:rPr lang="en-US" dirty="0" smtClean="0"/>
              <a:t>Specify the output sequence and draw a state diagram.</a:t>
            </a:r>
            <a:endParaRPr lang="en-US" dirty="0"/>
          </a:p>
        </p:txBody>
      </p:sp>
      <p:sp>
        <p:nvSpPr>
          <p:cNvPr id="5" name="Rectangle 12"/>
          <p:cNvSpPr>
            <a:spLocks noChangeArrowheads="1"/>
          </p:cNvSpPr>
          <p:nvPr/>
        </p:nvSpPr>
        <p:spPr bwMode="auto">
          <a:xfrm>
            <a:off x="914400" y="2586335"/>
            <a:ext cx="3392467"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2: Next-State Table</a:t>
            </a:r>
            <a:endParaRPr lang="en-US" dirty="0">
              <a:solidFill>
                <a:srgbClr val="FFFF66"/>
              </a:solidFill>
            </a:endParaRPr>
          </a:p>
        </p:txBody>
      </p:sp>
      <p:sp>
        <p:nvSpPr>
          <p:cNvPr id="6" name="Rectangle 5"/>
          <p:cNvSpPr/>
          <p:nvPr/>
        </p:nvSpPr>
        <p:spPr>
          <a:xfrm>
            <a:off x="914400" y="3195935"/>
            <a:ext cx="7238999" cy="461665"/>
          </a:xfrm>
          <a:prstGeom prst="rect">
            <a:avLst/>
          </a:prstGeom>
        </p:spPr>
        <p:txBody>
          <a:bodyPr wrap="square">
            <a:spAutoFit/>
          </a:bodyPr>
          <a:lstStyle/>
          <a:p>
            <a:r>
              <a:rPr lang="en-US" dirty="0" smtClean="0"/>
              <a:t>Derive a next-state table from the state diagram.</a:t>
            </a:r>
            <a:endParaRPr lang="en-US" dirty="0"/>
          </a:p>
        </p:txBody>
      </p:sp>
      <p:sp>
        <p:nvSpPr>
          <p:cNvPr id="7" name="Rectangle 12"/>
          <p:cNvSpPr>
            <a:spLocks noChangeArrowheads="1"/>
          </p:cNvSpPr>
          <p:nvPr/>
        </p:nvSpPr>
        <p:spPr bwMode="auto">
          <a:xfrm>
            <a:off x="914400" y="4262735"/>
            <a:ext cx="4589526"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3</a:t>
            </a:r>
            <a:r>
              <a:rPr lang="en-US" dirty="0" smtClean="0">
                <a:solidFill>
                  <a:srgbClr val="FFFF66"/>
                </a:solidFill>
              </a:rPr>
              <a:t>: Flip-Flop Transition Table</a:t>
            </a:r>
            <a:endParaRPr lang="en-US" dirty="0">
              <a:solidFill>
                <a:srgbClr val="FFFF66"/>
              </a:solidFill>
            </a:endParaRPr>
          </a:p>
        </p:txBody>
      </p:sp>
      <p:sp>
        <p:nvSpPr>
          <p:cNvPr id="8" name="Rectangle 7"/>
          <p:cNvSpPr/>
          <p:nvPr/>
        </p:nvSpPr>
        <p:spPr>
          <a:xfrm>
            <a:off x="914400" y="4872335"/>
            <a:ext cx="7238999" cy="830997"/>
          </a:xfrm>
          <a:prstGeom prst="rect">
            <a:avLst/>
          </a:prstGeom>
        </p:spPr>
        <p:txBody>
          <a:bodyPr wrap="square">
            <a:spAutoFit/>
          </a:bodyPr>
          <a:lstStyle/>
          <a:p>
            <a:r>
              <a:rPr lang="en-US" dirty="0" smtClean="0"/>
              <a:t>Develop a transition table showing the flip-flop inputs required for each transition.</a:t>
            </a:r>
            <a:endParaRPr lang="en-US" dirty="0"/>
          </a:p>
        </p:txBody>
      </p:sp>
    </p:spTree>
    <p:extLst>
      <p:ext uri="{BB962C8B-B14F-4D97-AF65-F5344CB8AC3E}">
        <p14:creationId xmlns:p14="http://schemas.microsoft.com/office/powerpoint/2010/main" val="291981662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838200"/>
            <a:ext cx="3329758"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4: </a:t>
            </a:r>
            <a:r>
              <a:rPr lang="en-US" dirty="0" err="1" smtClean="0">
                <a:solidFill>
                  <a:srgbClr val="FFFF66"/>
                </a:solidFill>
              </a:rPr>
              <a:t>Karnaugh</a:t>
            </a:r>
            <a:r>
              <a:rPr lang="en-US" dirty="0" smtClean="0">
                <a:solidFill>
                  <a:srgbClr val="FFFF66"/>
                </a:solidFill>
              </a:rPr>
              <a:t> Maps</a:t>
            </a:r>
            <a:endParaRPr lang="en-US" dirty="0">
              <a:solidFill>
                <a:srgbClr val="FFFF66"/>
              </a:solidFill>
            </a:endParaRPr>
          </a:p>
        </p:txBody>
      </p:sp>
      <p:sp>
        <p:nvSpPr>
          <p:cNvPr id="2" name="Rectangle 1"/>
          <p:cNvSpPr/>
          <p:nvPr/>
        </p:nvSpPr>
        <p:spPr>
          <a:xfrm>
            <a:off x="914400" y="1447800"/>
            <a:ext cx="7238999" cy="830997"/>
          </a:xfrm>
          <a:prstGeom prst="rect">
            <a:avLst/>
          </a:prstGeom>
        </p:spPr>
        <p:txBody>
          <a:bodyPr wrap="square">
            <a:spAutoFit/>
          </a:bodyPr>
          <a:lstStyle/>
          <a:p>
            <a:r>
              <a:rPr lang="en-US" dirty="0" smtClean="0"/>
              <a:t>Transfer the input states of Flip-Flop from the transition table to </a:t>
            </a:r>
            <a:r>
              <a:rPr lang="en-US" dirty="0" err="1" smtClean="0"/>
              <a:t>Karnaugh</a:t>
            </a:r>
            <a:r>
              <a:rPr lang="en-US" dirty="0" smtClean="0"/>
              <a:t> maps.</a:t>
            </a:r>
            <a:endParaRPr lang="en-US" dirty="0"/>
          </a:p>
        </p:txBody>
      </p:sp>
      <p:sp>
        <p:nvSpPr>
          <p:cNvPr id="5" name="Rectangle 12"/>
          <p:cNvSpPr>
            <a:spLocks noChangeArrowheads="1"/>
          </p:cNvSpPr>
          <p:nvPr/>
        </p:nvSpPr>
        <p:spPr bwMode="auto">
          <a:xfrm>
            <a:off x="914400" y="2586335"/>
            <a:ext cx="6037230"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5: Logic Expression for Flip-Flop Inputs</a:t>
            </a:r>
            <a:endParaRPr lang="en-US" dirty="0">
              <a:solidFill>
                <a:srgbClr val="FFFF66"/>
              </a:solidFill>
            </a:endParaRPr>
          </a:p>
        </p:txBody>
      </p:sp>
      <p:sp>
        <p:nvSpPr>
          <p:cNvPr id="6" name="Rectangle 5"/>
          <p:cNvSpPr/>
          <p:nvPr/>
        </p:nvSpPr>
        <p:spPr>
          <a:xfrm>
            <a:off x="914400" y="3195935"/>
            <a:ext cx="7238999" cy="830997"/>
          </a:xfrm>
          <a:prstGeom prst="rect">
            <a:avLst/>
          </a:prstGeom>
        </p:spPr>
        <p:txBody>
          <a:bodyPr wrap="square">
            <a:spAutoFit/>
          </a:bodyPr>
          <a:lstStyle/>
          <a:p>
            <a:r>
              <a:rPr lang="en-US" dirty="0" smtClean="0"/>
              <a:t>Group the </a:t>
            </a:r>
            <a:r>
              <a:rPr lang="en-US" dirty="0" err="1" smtClean="0"/>
              <a:t>Karnaugh</a:t>
            </a:r>
            <a:r>
              <a:rPr lang="en-US" dirty="0" smtClean="0"/>
              <a:t> map cells to generate and derive the logic expression for each flip-flop input.</a:t>
            </a:r>
            <a:endParaRPr lang="en-US" dirty="0"/>
          </a:p>
        </p:txBody>
      </p:sp>
      <p:sp>
        <p:nvSpPr>
          <p:cNvPr id="7" name="Rectangle 12"/>
          <p:cNvSpPr>
            <a:spLocks noChangeArrowheads="1"/>
          </p:cNvSpPr>
          <p:nvPr/>
        </p:nvSpPr>
        <p:spPr bwMode="auto">
          <a:xfrm>
            <a:off x="914400" y="4338935"/>
            <a:ext cx="4229043"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6: Circuit Implementation</a:t>
            </a:r>
            <a:endParaRPr lang="en-US" dirty="0">
              <a:solidFill>
                <a:srgbClr val="FFFF66"/>
              </a:solidFill>
            </a:endParaRPr>
          </a:p>
        </p:txBody>
      </p:sp>
      <p:sp>
        <p:nvSpPr>
          <p:cNvPr id="8" name="Rectangle 7"/>
          <p:cNvSpPr/>
          <p:nvPr/>
        </p:nvSpPr>
        <p:spPr>
          <a:xfrm>
            <a:off x="914400" y="4872335"/>
            <a:ext cx="7238999" cy="830997"/>
          </a:xfrm>
          <a:prstGeom prst="rect">
            <a:avLst/>
          </a:prstGeom>
        </p:spPr>
        <p:txBody>
          <a:bodyPr wrap="square">
            <a:spAutoFit/>
          </a:bodyPr>
          <a:lstStyle/>
          <a:p>
            <a:r>
              <a:rPr lang="en-US" dirty="0" smtClean="0"/>
              <a:t>Implement the expression with combinational logic, and combine with the flip-flops to create the logic circuit.</a:t>
            </a:r>
            <a:endParaRPr lang="en-US" dirty="0"/>
          </a:p>
        </p:txBody>
      </p:sp>
    </p:spTree>
    <p:extLst>
      <p:ext uri="{BB962C8B-B14F-4D97-AF65-F5344CB8AC3E}">
        <p14:creationId xmlns:p14="http://schemas.microsoft.com/office/powerpoint/2010/main" val="2425519502"/>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9" name="Rectangle 12"/>
          <p:cNvSpPr>
            <a:spLocks noChangeArrowheads="1"/>
          </p:cNvSpPr>
          <p:nvPr/>
        </p:nvSpPr>
        <p:spPr bwMode="auto">
          <a:xfrm>
            <a:off x="914400" y="685800"/>
            <a:ext cx="439575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Design of 3-bit Gray code counter</a:t>
            </a:r>
            <a:endParaRPr lang="en-US" dirty="0">
              <a:solidFill>
                <a:srgbClr val="FFFF99"/>
              </a:solidFill>
            </a:endParaRPr>
          </a:p>
        </p:txBody>
      </p:sp>
      <p:sp>
        <p:nvSpPr>
          <p:cNvPr id="10" name="Rectangle 12"/>
          <p:cNvSpPr>
            <a:spLocks noChangeArrowheads="1"/>
          </p:cNvSpPr>
          <p:nvPr/>
        </p:nvSpPr>
        <p:spPr bwMode="auto">
          <a:xfrm>
            <a:off x="914400" y="1367135"/>
            <a:ext cx="3121367"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1: State </a:t>
            </a:r>
            <a:r>
              <a:rPr lang="en-US" dirty="0" smtClean="0">
                <a:solidFill>
                  <a:srgbClr val="FFFF66"/>
                </a:solidFill>
              </a:rPr>
              <a:t>Diagram</a:t>
            </a:r>
            <a:endParaRPr lang="en-US" dirty="0">
              <a:solidFill>
                <a:srgbClr val="FFFF66"/>
              </a:solidFill>
            </a:endParaRPr>
          </a:p>
        </p:txBody>
      </p:sp>
      <p:sp>
        <p:nvSpPr>
          <p:cNvPr id="19" name="Oval 18"/>
          <p:cNvSpPr/>
          <p:nvPr/>
        </p:nvSpPr>
        <p:spPr bwMode="auto">
          <a:xfrm>
            <a:off x="5715000" y="3636377"/>
            <a:ext cx="838200" cy="76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rPr>
              <a:t>011</a:t>
            </a:r>
          </a:p>
        </p:txBody>
      </p:sp>
      <p:sp>
        <p:nvSpPr>
          <p:cNvPr id="23" name="Oval 22"/>
          <p:cNvSpPr/>
          <p:nvPr/>
        </p:nvSpPr>
        <p:spPr bwMode="auto">
          <a:xfrm>
            <a:off x="5163527" y="2507206"/>
            <a:ext cx="838200" cy="76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rPr>
              <a:t>001</a:t>
            </a:r>
          </a:p>
        </p:txBody>
      </p:sp>
      <p:sp>
        <p:nvSpPr>
          <p:cNvPr id="25" name="Oval 24"/>
          <p:cNvSpPr/>
          <p:nvPr/>
        </p:nvSpPr>
        <p:spPr bwMode="auto">
          <a:xfrm>
            <a:off x="5163527" y="4762500"/>
            <a:ext cx="838200" cy="76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rPr>
              <a:t>010</a:t>
            </a:r>
          </a:p>
        </p:txBody>
      </p:sp>
      <p:sp>
        <p:nvSpPr>
          <p:cNvPr id="24" name="Oval 23"/>
          <p:cNvSpPr/>
          <p:nvPr/>
        </p:nvSpPr>
        <p:spPr bwMode="auto">
          <a:xfrm>
            <a:off x="3820937" y="2014954"/>
            <a:ext cx="838200" cy="76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rPr>
              <a:t>000</a:t>
            </a:r>
          </a:p>
        </p:txBody>
      </p:sp>
      <p:sp>
        <p:nvSpPr>
          <p:cNvPr id="27" name="Oval 26"/>
          <p:cNvSpPr/>
          <p:nvPr/>
        </p:nvSpPr>
        <p:spPr bwMode="auto">
          <a:xfrm>
            <a:off x="3886200" y="5257800"/>
            <a:ext cx="838200" cy="76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Tx/>
              <a:buNone/>
              <a:tabLst/>
            </a:pPr>
            <a:r>
              <a:rPr lang="en-US" sz="1600" dirty="0" smtClean="0"/>
              <a:t>110</a:t>
            </a:r>
            <a:endParaRPr kumimoji="0" lang="en-US" sz="1600" b="0" i="0" u="none" strike="noStrike" cap="none" normalizeH="0" baseline="0" dirty="0" smtClean="0">
              <a:ln>
                <a:noFill/>
              </a:ln>
              <a:solidFill>
                <a:schemeClr val="tx1"/>
              </a:solidFill>
              <a:effectLst/>
              <a:latin typeface="Times New Roman" panose="02020603050405020304" pitchFamily="18" charset="0"/>
            </a:endParaRPr>
          </a:p>
        </p:txBody>
      </p:sp>
      <p:sp>
        <p:nvSpPr>
          <p:cNvPr id="28" name="Oval 27"/>
          <p:cNvSpPr/>
          <p:nvPr/>
        </p:nvSpPr>
        <p:spPr bwMode="auto">
          <a:xfrm>
            <a:off x="2552700" y="4756404"/>
            <a:ext cx="838200" cy="76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Tx/>
              <a:buNone/>
              <a:tabLst/>
            </a:pPr>
            <a:r>
              <a:rPr lang="en-US" sz="1600" dirty="0" smtClean="0"/>
              <a:t>111</a:t>
            </a:r>
            <a:endParaRPr kumimoji="0" lang="en-US" sz="1600" b="0" i="0" u="none" strike="noStrike" cap="none" normalizeH="0" baseline="0" dirty="0" smtClean="0">
              <a:ln>
                <a:noFill/>
              </a:ln>
              <a:solidFill>
                <a:schemeClr val="tx1"/>
              </a:solidFill>
              <a:effectLst/>
              <a:latin typeface="Times New Roman" panose="02020603050405020304" pitchFamily="18" charset="0"/>
            </a:endParaRPr>
          </a:p>
        </p:txBody>
      </p:sp>
      <p:sp>
        <p:nvSpPr>
          <p:cNvPr id="29" name="Oval 28"/>
          <p:cNvSpPr/>
          <p:nvPr/>
        </p:nvSpPr>
        <p:spPr bwMode="auto">
          <a:xfrm>
            <a:off x="2057400" y="3636377"/>
            <a:ext cx="838200" cy="76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Tx/>
              <a:buNone/>
              <a:tabLst/>
            </a:pPr>
            <a:r>
              <a:rPr lang="en-US" sz="1600" dirty="0" smtClean="0"/>
              <a:t>101</a:t>
            </a:r>
            <a:endParaRPr kumimoji="0" lang="en-US" sz="1600" b="0" i="0" u="none" strike="noStrike" cap="none" normalizeH="0" baseline="0" dirty="0" smtClean="0">
              <a:ln>
                <a:noFill/>
              </a:ln>
              <a:solidFill>
                <a:schemeClr val="tx1"/>
              </a:solidFill>
              <a:effectLst/>
              <a:latin typeface="Times New Roman" panose="02020603050405020304" pitchFamily="18" charset="0"/>
            </a:endParaRPr>
          </a:p>
        </p:txBody>
      </p:sp>
      <p:sp>
        <p:nvSpPr>
          <p:cNvPr id="30" name="Oval 29"/>
          <p:cNvSpPr/>
          <p:nvPr/>
        </p:nvSpPr>
        <p:spPr bwMode="auto">
          <a:xfrm>
            <a:off x="2484443" y="2602396"/>
            <a:ext cx="838200" cy="7620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50000"/>
              </a:lnSpc>
              <a:spcBef>
                <a:spcPct val="0"/>
              </a:spcBef>
              <a:spcAft>
                <a:spcPct val="0"/>
              </a:spcAft>
              <a:buClrTx/>
              <a:buSzTx/>
              <a:buFontTx/>
              <a:buNone/>
              <a:tabLst/>
            </a:pPr>
            <a:r>
              <a:rPr lang="en-US" sz="1600" dirty="0" smtClean="0"/>
              <a:t>100</a:t>
            </a:r>
            <a:endParaRPr kumimoji="0" lang="en-US" sz="1600" b="0" i="0" u="none" strike="noStrike" cap="none" normalizeH="0" baseline="0" dirty="0" smtClean="0">
              <a:ln>
                <a:noFill/>
              </a:ln>
              <a:solidFill>
                <a:schemeClr val="tx1"/>
              </a:solidFill>
              <a:effectLst/>
              <a:latin typeface="Times New Roman" panose="02020603050405020304" pitchFamily="18" charset="0"/>
            </a:endParaRPr>
          </a:p>
        </p:txBody>
      </p:sp>
      <p:cxnSp>
        <p:nvCxnSpPr>
          <p:cNvPr id="32" name="Curved Connector 31"/>
          <p:cNvCxnSpPr>
            <a:stCxn id="24" idx="6"/>
            <a:endCxn id="23" idx="1"/>
          </p:cNvCxnSpPr>
          <p:nvPr/>
        </p:nvCxnSpPr>
        <p:spPr bwMode="auto">
          <a:xfrm>
            <a:off x="4659137" y="2395954"/>
            <a:ext cx="627142" cy="222844"/>
          </a:xfrm>
          <a:prstGeom prst="curved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Curved Connector 41"/>
          <p:cNvCxnSpPr>
            <a:stCxn id="23" idx="5"/>
            <a:endCxn id="19" idx="0"/>
          </p:cNvCxnSpPr>
          <p:nvPr/>
        </p:nvCxnSpPr>
        <p:spPr bwMode="auto">
          <a:xfrm rot="16200000" flipH="1">
            <a:off x="5767156" y="3269432"/>
            <a:ext cx="478763" cy="255125"/>
          </a:xfrm>
          <a:prstGeom prst="curved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Curved Connector 48"/>
          <p:cNvCxnSpPr>
            <a:stCxn id="19" idx="4"/>
            <a:endCxn id="25" idx="7"/>
          </p:cNvCxnSpPr>
          <p:nvPr/>
        </p:nvCxnSpPr>
        <p:spPr bwMode="auto">
          <a:xfrm rot="5400000">
            <a:off x="5768681" y="4508672"/>
            <a:ext cx="475715" cy="255125"/>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Curved Connector 50"/>
          <p:cNvCxnSpPr>
            <a:stCxn id="25" idx="3"/>
            <a:endCxn id="27" idx="6"/>
          </p:cNvCxnSpPr>
          <p:nvPr/>
        </p:nvCxnSpPr>
        <p:spPr bwMode="auto">
          <a:xfrm rot="5400000">
            <a:off x="4892394" y="5244915"/>
            <a:ext cx="225892" cy="561879"/>
          </a:xfrm>
          <a:prstGeom prst="curved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Curved Connector 52"/>
          <p:cNvCxnSpPr>
            <a:stCxn id="27" idx="2"/>
            <a:endCxn id="28" idx="5"/>
          </p:cNvCxnSpPr>
          <p:nvPr/>
        </p:nvCxnSpPr>
        <p:spPr bwMode="auto">
          <a:xfrm rot="10800000">
            <a:off x="3268148" y="5406812"/>
            <a:ext cx="618052" cy="231988"/>
          </a:xfrm>
          <a:prstGeom prst="curved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Curved Connector 54"/>
          <p:cNvCxnSpPr>
            <a:stCxn id="28" idx="1"/>
            <a:endCxn id="29" idx="4"/>
          </p:cNvCxnSpPr>
          <p:nvPr/>
        </p:nvCxnSpPr>
        <p:spPr bwMode="auto">
          <a:xfrm rot="16200000" flipV="1">
            <a:off x="2341167" y="4533711"/>
            <a:ext cx="469619" cy="198952"/>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Curved Connector 56"/>
          <p:cNvCxnSpPr>
            <a:stCxn id="29" idx="0"/>
            <a:endCxn id="30" idx="3"/>
          </p:cNvCxnSpPr>
          <p:nvPr/>
        </p:nvCxnSpPr>
        <p:spPr bwMode="auto">
          <a:xfrm rot="5400000" flipH="1" flipV="1">
            <a:off x="2350061" y="3379244"/>
            <a:ext cx="383573" cy="130695"/>
          </a:xfrm>
          <a:prstGeom prst="curvedConnector3">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9" name="Curved Connector 58"/>
          <p:cNvCxnSpPr>
            <a:stCxn id="30" idx="7"/>
            <a:endCxn id="24" idx="2"/>
          </p:cNvCxnSpPr>
          <p:nvPr/>
        </p:nvCxnSpPr>
        <p:spPr bwMode="auto">
          <a:xfrm rot="5400000" flipH="1" flipV="1">
            <a:off x="3351397" y="2244448"/>
            <a:ext cx="318034" cy="621046"/>
          </a:xfrm>
          <a:prstGeom prst="curvedConnector2">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95822069"/>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23" grpId="0" animBg="1"/>
      <p:bldP spid="25" grpId="0" animBg="1"/>
      <p:bldP spid="24" grpId="0" animBg="1"/>
      <p:bldP spid="27" grpId="0" animBg="1"/>
      <p:bldP spid="28" grpId="0" animBg="1"/>
      <p:bldP spid="29" grpId="0" animBg="1"/>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9" name="Rectangle 12"/>
          <p:cNvSpPr>
            <a:spLocks noChangeArrowheads="1"/>
          </p:cNvSpPr>
          <p:nvPr/>
        </p:nvSpPr>
        <p:spPr bwMode="auto">
          <a:xfrm>
            <a:off x="914400" y="685800"/>
            <a:ext cx="439575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Design of 3-bit Gray code counter</a:t>
            </a:r>
            <a:endParaRPr lang="en-US" dirty="0">
              <a:solidFill>
                <a:srgbClr val="FFFF99"/>
              </a:solidFill>
            </a:endParaRPr>
          </a:p>
        </p:txBody>
      </p:sp>
      <p:sp>
        <p:nvSpPr>
          <p:cNvPr id="21" name="Rectangle 12"/>
          <p:cNvSpPr>
            <a:spLocks noChangeArrowheads="1"/>
          </p:cNvSpPr>
          <p:nvPr/>
        </p:nvSpPr>
        <p:spPr bwMode="auto">
          <a:xfrm>
            <a:off x="914400" y="1371600"/>
            <a:ext cx="3392467"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2: Next-State Table</a:t>
            </a:r>
            <a:endParaRPr lang="en-US" dirty="0">
              <a:solidFill>
                <a:srgbClr val="FFFF66"/>
              </a:solidFill>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735917398"/>
                  </p:ext>
                </p:extLst>
              </p:nvPr>
            </p:nvGraphicFramePr>
            <p:xfrm>
              <a:off x="1524000" y="2082800"/>
              <a:ext cx="6096000" cy="3708400"/>
            </p:xfrm>
            <a:graphic>
              <a:graphicData uri="http://schemas.openxmlformats.org/drawingml/2006/table">
                <a:tbl>
                  <a:tblPr firstRow="1" bandRow="1">
                    <a:tableStyleId>{8FD4443E-F989-4FC4-A0C8-D5A2AF1F390B}</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lnR w="38100" cap="flat" cmpd="sng" algn="ctr">
                          <a:solidFill>
                            <a:schemeClr val="tx1"/>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lnL w="38100" cap="flat" cmpd="sng" algn="ctr">
                          <a:solidFill>
                            <a:schemeClr val="tx1"/>
                          </a:solidFill>
                          <a:prstDash val="solid"/>
                          <a:round/>
                          <a:headEnd type="none" w="med" len="med"/>
                          <a:tailEnd type="none" w="med" len="med"/>
                        </a:lnL>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3"/>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4"/>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5"/>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6"/>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7"/>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8"/>
                      </a:ext>
                    </a:extLst>
                  </a:tr>
                  <a:tr h="370840">
                    <a:tc>
                      <a:txBody>
                        <a:bodyPr/>
                        <a:lstStyle/>
                        <a:p>
                          <a:pPr algn="ctr"/>
                          <a:endParaRPr lang="en-US" dirty="0">
                            <a:ln>
                              <a:solidFill>
                                <a:schemeClr val="tx2">
                                  <a:lumMod val="50000"/>
                                </a:schemeClr>
                              </a:solidFill>
                            </a:ln>
                            <a:solidFill>
                              <a:schemeClr val="tx2">
                                <a:lumMod val="50000"/>
                              </a:schemeClr>
                            </a:solidFill>
                          </a:endParaRPr>
                        </a:p>
                      </a:txBody>
                      <a:tcPr anchor="ctr"/>
                    </a:tc>
                    <a:tc>
                      <a:txBody>
                        <a:bodyPr/>
                        <a:lstStyle/>
                        <a:p>
                          <a:pPr algn="ctr"/>
                          <a:endParaRPr lang="en-US" dirty="0">
                            <a:ln>
                              <a:solidFill>
                                <a:schemeClr val="tx2">
                                  <a:lumMod val="50000"/>
                                </a:schemeClr>
                              </a:solidFill>
                            </a:ln>
                            <a:solidFill>
                              <a:schemeClr val="tx2">
                                <a:lumMod val="50000"/>
                              </a:schemeClr>
                            </a:solidFill>
                          </a:endParaRPr>
                        </a:p>
                      </a:txBody>
                      <a:tcPr anchor="ctr"/>
                    </a:tc>
                    <a:tc>
                      <a:txBody>
                        <a:bodyPr/>
                        <a:lstStyle/>
                        <a:p>
                          <a:pPr algn="ctr"/>
                          <a:endParaRPr lang="en-US" dirty="0">
                            <a:ln>
                              <a:solidFill>
                                <a:schemeClr val="tx2">
                                  <a:lumMod val="50000"/>
                                </a:schemeClr>
                              </a:solidFill>
                            </a:ln>
                            <a:solidFill>
                              <a:schemeClr val="tx2">
                                <a:lumMod val="50000"/>
                              </a:schemeClr>
                            </a:solidFill>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mn-lt"/>
                            <a:ea typeface="+mn-ea"/>
                            <a:cs typeface="+mn-cs"/>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mn-lt"/>
                            <a:ea typeface="+mn-ea"/>
                            <a:cs typeface="+mn-cs"/>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mn-lt"/>
                            <a:ea typeface="+mn-ea"/>
                            <a:cs typeface="+mn-cs"/>
                          </a:endParaRPr>
                        </a:p>
                      </a:txBody>
                      <a:tcPr/>
                    </a:tc>
                    <a:extLst>
                      <a:ext uri="{0D108BD9-81ED-4DB2-BD59-A6C34878D82A}">
                        <a16:rowId xmlns="" xmlns:a16="http://schemas.microsoft.com/office/drawing/2014/main" val="10009"/>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735917398"/>
                  </p:ext>
                </p:extLst>
              </p:nvPr>
            </p:nvGraphicFramePr>
            <p:xfrm>
              <a:off x="1524000" y="2082800"/>
              <a:ext cx="6096000" cy="3708400"/>
            </p:xfrm>
            <a:graphic>
              <a:graphicData uri="http://schemas.openxmlformats.org/drawingml/2006/table">
                <a:tbl>
                  <a:tblPr firstRow="1" bandRow="1">
                    <a:tableStyleId>{8FD4443E-F989-4FC4-A0C8-D5A2AF1F390B}</a:tableStyleId>
                  </a:tblPr>
                  <a:tblGrid>
                    <a:gridCol w="1016000"/>
                    <a:gridCol w="1016000"/>
                    <a:gridCol w="1016000"/>
                    <a:gridCol w="1016000"/>
                    <a:gridCol w="1016000"/>
                    <a:gridCol w="1016000"/>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r>
                  <a:tr h="370840">
                    <a:tc>
                      <a:txBody>
                        <a:bodyPr/>
                        <a:lstStyle/>
                        <a:p>
                          <a:endParaRPr lang="en-US"/>
                        </a:p>
                      </a:txBody>
                      <a:tcPr>
                        <a:blipFill rotWithShape="0">
                          <a:blip r:embed="rId3"/>
                          <a:stretch>
                            <a:fillRect t="-100000" r="-500599" b="-804918"/>
                          </a:stretch>
                        </a:blipFill>
                      </a:tcPr>
                    </a:tc>
                    <a:tc>
                      <a:txBody>
                        <a:bodyPr/>
                        <a:lstStyle/>
                        <a:p>
                          <a:endParaRPr lang="en-US"/>
                        </a:p>
                      </a:txBody>
                      <a:tcPr>
                        <a:blipFill rotWithShape="0">
                          <a:blip r:embed="rId3"/>
                          <a:stretch>
                            <a:fillRect l="-100602" t="-100000" r="-403614" b="-804918"/>
                          </a:stretch>
                        </a:blipFill>
                      </a:tcPr>
                    </a:tc>
                    <a:tc>
                      <a:txBody>
                        <a:bodyPr/>
                        <a:lstStyle/>
                        <a:p>
                          <a:endParaRPr lang="en-US"/>
                        </a:p>
                      </a:txBody>
                      <a:tcPr>
                        <a:lnR w="38100" cap="flat" cmpd="sng" algn="ctr">
                          <a:solidFill>
                            <a:schemeClr val="tx1"/>
                          </a:solidFill>
                          <a:prstDash val="solid"/>
                          <a:round/>
                          <a:headEnd type="none" w="med" len="med"/>
                          <a:tailEnd type="none" w="med" len="med"/>
                        </a:lnR>
                        <a:blipFill rotWithShape="0">
                          <a:blip r:embed="rId3"/>
                          <a:stretch>
                            <a:fillRect l="-199401" t="-100000" r="-301198" b="-804918"/>
                          </a:stretch>
                        </a:blipFill>
                      </a:tcPr>
                    </a:tc>
                    <a:tc>
                      <a:txBody>
                        <a:bodyPr/>
                        <a:lstStyle/>
                        <a:p>
                          <a:endParaRPr lang="en-US"/>
                        </a:p>
                      </a:txBody>
                      <a:tcPr>
                        <a:lnL w="38100" cap="flat" cmpd="sng" algn="ctr">
                          <a:solidFill>
                            <a:schemeClr val="tx1"/>
                          </a:solidFill>
                          <a:prstDash val="solid"/>
                          <a:round/>
                          <a:headEnd type="none" w="med" len="med"/>
                          <a:tailEnd type="none" w="med" len="med"/>
                        </a:lnL>
                        <a:blipFill rotWithShape="0">
                          <a:blip r:embed="rId3"/>
                          <a:stretch>
                            <a:fillRect l="-299401" t="-100000" r="-201198" b="-804918"/>
                          </a:stretch>
                        </a:blipFill>
                      </a:tcPr>
                    </a:tc>
                    <a:tc>
                      <a:txBody>
                        <a:bodyPr/>
                        <a:lstStyle/>
                        <a:p>
                          <a:endParaRPr lang="en-US"/>
                        </a:p>
                      </a:txBody>
                      <a:tcPr>
                        <a:blipFill rotWithShape="0">
                          <a:blip r:embed="rId3"/>
                          <a:stretch>
                            <a:fillRect l="-401807" t="-100000" r="-102410" b="-804918"/>
                          </a:stretch>
                        </a:blipFill>
                      </a:tcPr>
                    </a:tc>
                    <a:tc>
                      <a:txBody>
                        <a:bodyPr/>
                        <a:lstStyle/>
                        <a:p>
                          <a:endParaRPr lang="en-US"/>
                        </a:p>
                      </a:txBody>
                      <a:tcPr>
                        <a:blipFill rotWithShape="0">
                          <a:blip r:embed="rId3"/>
                          <a:stretch>
                            <a:fillRect l="-498802" t="-100000" r="-1796" b="-804918"/>
                          </a:stretch>
                        </a:blipFill>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endParaRPr>
                        </a:p>
                      </a:txBody>
                      <a:tcPr anchor="ctr"/>
                    </a:tc>
                    <a:tc>
                      <a:txBody>
                        <a:bodyPr/>
                        <a:lstStyle/>
                        <a:p>
                          <a:pPr algn="ctr"/>
                          <a:endParaRPr lang="en-US" dirty="0">
                            <a:ln>
                              <a:solidFill>
                                <a:schemeClr val="tx2">
                                  <a:lumMod val="50000"/>
                                </a:schemeClr>
                              </a:solidFill>
                            </a:ln>
                            <a:solidFill>
                              <a:schemeClr val="tx2">
                                <a:lumMod val="50000"/>
                              </a:schemeClr>
                            </a:solidFill>
                          </a:endParaRPr>
                        </a:p>
                      </a:txBody>
                      <a:tcPr anchor="ctr"/>
                    </a:tc>
                    <a:tc>
                      <a:txBody>
                        <a:bodyPr/>
                        <a:lstStyle/>
                        <a:p>
                          <a:pPr algn="ctr"/>
                          <a:endParaRPr lang="en-US" dirty="0">
                            <a:ln>
                              <a:solidFill>
                                <a:schemeClr val="tx2">
                                  <a:lumMod val="50000"/>
                                </a:schemeClr>
                              </a:solidFill>
                            </a:ln>
                            <a:solidFill>
                              <a:schemeClr val="tx2">
                                <a:lumMod val="50000"/>
                              </a:schemeClr>
                            </a:solidFill>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mn-lt"/>
                            <a:ea typeface="+mn-ea"/>
                            <a:cs typeface="+mn-cs"/>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mn-lt"/>
                            <a:ea typeface="+mn-ea"/>
                            <a:cs typeface="+mn-cs"/>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mn-lt"/>
                            <a:ea typeface="+mn-ea"/>
                            <a:cs typeface="+mn-cs"/>
                          </a:endParaRPr>
                        </a:p>
                      </a:txBody>
                      <a:tcPr/>
                    </a:tc>
                  </a:tr>
                </a:tbl>
              </a:graphicData>
            </a:graphic>
          </p:graphicFrame>
        </mc:Fallback>
      </mc:AlternateContent>
      <p:sp>
        <p:nvSpPr>
          <p:cNvPr id="33" name="TextBox 32"/>
          <p:cNvSpPr txBox="1"/>
          <p:nvPr/>
        </p:nvSpPr>
        <p:spPr>
          <a:xfrm>
            <a:off x="1865376" y="2823781"/>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4" name="TextBox 33"/>
          <p:cNvSpPr txBox="1"/>
          <p:nvPr/>
        </p:nvSpPr>
        <p:spPr>
          <a:xfrm>
            <a:off x="2888126" y="2819400"/>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5" name="TextBox 34"/>
          <p:cNvSpPr txBox="1"/>
          <p:nvPr/>
        </p:nvSpPr>
        <p:spPr>
          <a:xfrm>
            <a:off x="3918350" y="2819400"/>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6" name="TextBox 35"/>
          <p:cNvSpPr txBox="1"/>
          <p:nvPr/>
        </p:nvSpPr>
        <p:spPr>
          <a:xfrm>
            <a:off x="4901184" y="2819400"/>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7" name="TextBox 36"/>
          <p:cNvSpPr txBox="1"/>
          <p:nvPr/>
        </p:nvSpPr>
        <p:spPr>
          <a:xfrm>
            <a:off x="5908694" y="2819400"/>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8" name="TextBox 37"/>
          <p:cNvSpPr txBox="1"/>
          <p:nvPr/>
        </p:nvSpPr>
        <p:spPr>
          <a:xfrm>
            <a:off x="6958584" y="2819400"/>
            <a:ext cx="300082" cy="369332"/>
          </a:xfrm>
          <a:prstGeom prst="rect">
            <a:avLst/>
          </a:prstGeom>
          <a:noFill/>
        </p:spPr>
        <p:txBody>
          <a:bodyPr wrap="none" rtlCol="0">
            <a:spAutoFit/>
          </a:bodyPr>
          <a:lstStyle/>
          <a:p>
            <a:r>
              <a:rPr lang="en-US" sz="1800" b="1" dirty="0">
                <a:solidFill>
                  <a:schemeClr val="tx2">
                    <a:lumMod val="50000"/>
                  </a:schemeClr>
                </a:solidFill>
              </a:rPr>
              <a:t>1</a:t>
            </a:r>
          </a:p>
        </p:txBody>
      </p:sp>
      <p:pic>
        <p:nvPicPr>
          <p:cNvPr id="5" name="Picture 4"/>
          <p:cNvPicPr>
            <a:picLocks noChangeAspect="1"/>
          </p:cNvPicPr>
          <p:nvPr/>
        </p:nvPicPr>
        <p:blipFill>
          <a:blip r:embed="rId4"/>
          <a:stretch>
            <a:fillRect/>
          </a:stretch>
        </p:blipFill>
        <p:spPr>
          <a:xfrm>
            <a:off x="6400800" y="1147465"/>
            <a:ext cx="457200" cy="238125"/>
          </a:xfrm>
          <a:prstGeom prst="rect">
            <a:avLst/>
          </a:prstGeom>
        </p:spPr>
      </p:pic>
      <p:pic>
        <p:nvPicPr>
          <p:cNvPr id="6" name="Picture 5"/>
          <p:cNvPicPr>
            <a:picLocks noChangeAspect="1"/>
          </p:cNvPicPr>
          <p:nvPr/>
        </p:nvPicPr>
        <p:blipFill>
          <a:blip r:embed="rId5"/>
          <a:stretch>
            <a:fillRect/>
          </a:stretch>
        </p:blipFill>
        <p:spPr>
          <a:xfrm>
            <a:off x="5844686" y="862554"/>
            <a:ext cx="571500" cy="600075"/>
          </a:xfrm>
          <a:prstGeom prst="rect">
            <a:avLst/>
          </a:prstGeom>
        </p:spPr>
      </p:pic>
      <p:pic>
        <p:nvPicPr>
          <p:cNvPr id="7" name="Picture 6"/>
          <p:cNvPicPr>
            <a:picLocks noChangeAspect="1"/>
          </p:cNvPicPr>
          <p:nvPr/>
        </p:nvPicPr>
        <p:blipFill>
          <a:blip r:embed="rId6"/>
          <a:stretch>
            <a:fillRect/>
          </a:stretch>
        </p:blipFill>
        <p:spPr>
          <a:xfrm>
            <a:off x="6858000" y="1220336"/>
            <a:ext cx="581025" cy="571500"/>
          </a:xfrm>
          <a:prstGeom prst="rect">
            <a:avLst/>
          </a:prstGeom>
        </p:spPr>
      </p:pic>
      <p:pic>
        <p:nvPicPr>
          <p:cNvPr id="39" name="Picture 38"/>
          <p:cNvPicPr>
            <a:picLocks noChangeAspect="1"/>
          </p:cNvPicPr>
          <p:nvPr/>
        </p:nvPicPr>
        <p:blipFill>
          <a:blip r:embed="rId6"/>
          <a:stretch>
            <a:fillRect/>
          </a:stretch>
        </p:blipFill>
        <p:spPr>
          <a:xfrm>
            <a:off x="5827776" y="865632"/>
            <a:ext cx="581025" cy="571500"/>
          </a:xfrm>
          <a:prstGeom prst="rect">
            <a:avLst/>
          </a:prstGeom>
        </p:spPr>
      </p:pic>
      <p:sp>
        <p:nvSpPr>
          <p:cNvPr id="40" name="TextBox 39"/>
          <p:cNvSpPr txBox="1"/>
          <p:nvPr/>
        </p:nvSpPr>
        <p:spPr>
          <a:xfrm>
            <a:off x="1865376" y="317244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1" name="TextBox 40"/>
          <p:cNvSpPr txBox="1"/>
          <p:nvPr/>
        </p:nvSpPr>
        <p:spPr>
          <a:xfrm>
            <a:off x="2885078" y="317244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3" name="TextBox 42"/>
          <p:cNvSpPr txBox="1"/>
          <p:nvPr/>
        </p:nvSpPr>
        <p:spPr>
          <a:xfrm>
            <a:off x="3910584" y="3172444"/>
            <a:ext cx="300082" cy="369332"/>
          </a:xfrm>
          <a:prstGeom prst="rect">
            <a:avLst/>
          </a:prstGeom>
          <a:noFill/>
        </p:spPr>
        <p:txBody>
          <a:bodyPr wrap="none" rtlCol="0">
            <a:spAutoFit/>
          </a:bodyPr>
          <a:lstStyle/>
          <a:p>
            <a:r>
              <a:rPr lang="en-US" sz="1800" b="1" dirty="0">
                <a:solidFill>
                  <a:schemeClr val="tx2">
                    <a:lumMod val="50000"/>
                  </a:schemeClr>
                </a:solidFill>
              </a:rPr>
              <a:t>1</a:t>
            </a:r>
          </a:p>
        </p:txBody>
      </p:sp>
      <p:pic>
        <p:nvPicPr>
          <p:cNvPr id="8" name="Picture 7"/>
          <p:cNvPicPr>
            <a:picLocks noChangeAspect="1"/>
          </p:cNvPicPr>
          <p:nvPr/>
        </p:nvPicPr>
        <p:blipFill>
          <a:blip r:embed="rId7"/>
          <a:stretch>
            <a:fillRect/>
          </a:stretch>
        </p:blipFill>
        <p:spPr>
          <a:xfrm>
            <a:off x="6858000" y="1201286"/>
            <a:ext cx="571500" cy="590550"/>
          </a:xfrm>
          <a:prstGeom prst="rect">
            <a:avLst/>
          </a:prstGeom>
        </p:spPr>
      </p:pic>
      <p:sp>
        <p:nvSpPr>
          <p:cNvPr id="44" name="TextBox 43"/>
          <p:cNvSpPr txBox="1"/>
          <p:nvPr/>
        </p:nvSpPr>
        <p:spPr>
          <a:xfrm>
            <a:off x="4907280" y="3196828"/>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5" name="TextBox 44"/>
          <p:cNvSpPr txBox="1"/>
          <p:nvPr/>
        </p:nvSpPr>
        <p:spPr>
          <a:xfrm>
            <a:off x="5914790" y="3196828"/>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6" name="TextBox 45"/>
          <p:cNvSpPr txBox="1"/>
          <p:nvPr/>
        </p:nvSpPr>
        <p:spPr>
          <a:xfrm>
            <a:off x="6964680" y="3196828"/>
            <a:ext cx="300082" cy="369332"/>
          </a:xfrm>
          <a:prstGeom prst="rect">
            <a:avLst/>
          </a:prstGeom>
          <a:noFill/>
        </p:spPr>
        <p:txBody>
          <a:bodyPr wrap="none" rtlCol="0">
            <a:spAutoFit/>
          </a:bodyPr>
          <a:lstStyle/>
          <a:p>
            <a:r>
              <a:rPr lang="en-US" sz="1800" b="1" dirty="0">
                <a:solidFill>
                  <a:schemeClr val="tx2">
                    <a:lumMod val="50000"/>
                  </a:schemeClr>
                </a:solidFill>
              </a:rPr>
              <a:t>1</a:t>
            </a:r>
          </a:p>
        </p:txBody>
      </p:sp>
      <p:pic>
        <p:nvPicPr>
          <p:cNvPr id="47" name="Picture 46"/>
          <p:cNvPicPr>
            <a:picLocks noChangeAspect="1"/>
          </p:cNvPicPr>
          <p:nvPr/>
        </p:nvPicPr>
        <p:blipFill>
          <a:blip r:embed="rId7"/>
          <a:stretch>
            <a:fillRect/>
          </a:stretch>
        </p:blipFill>
        <p:spPr>
          <a:xfrm>
            <a:off x="5829300" y="862584"/>
            <a:ext cx="571500" cy="590550"/>
          </a:xfrm>
          <a:prstGeom prst="rect">
            <a:avLst/>
          </a:prstGeom>
        </p:spPr>
      </p:pic>
      <p:sp>
        <p:nvSpPr>
          <p:cNvPr id="48" name="TextBox 47"/>
          <p:cNvSpPr txBox="1"/>
          <p:nvPr/>
        </p:nvSpPr>
        <p:spPr>
          <a:xfrm>
            <a:off x="1860950" y="355649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50" name="TextBox 49"/>
          <p:cNvSpPr txBox="1"/>
          <p:nvPr/>
        </p:nvSpPr>
        <p:spPr>
          <a:xfrm>
            <a:off x="2868460" y="355649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52" name="TextBox 51"/>
          <p:cNvSpPr txBox="1"/>
          <p:nvPr/>
        </p:nvSpPr>
        <p:spPr>
          <a:xfrm>
            <a:off x="3918350" y="3556492"/>
            <a:ext cx="300082" cy="369332"/>
          </a:xfrm>
          <a:prstGeom prst="rect">
            <a:avLst/>
          </a:prstGeom>
          <a:noFill/>
        </p:spPr>
        <p:txBody>
          <a:bodyPr wrap="none" rtlCol="0">
            <a:spAutoFit/>
          </a:bodyPr>
          <a:lstStyle/>
          <a:p>
            <a:r>
              <a:rPr lang="en-US" sz="1800" b="1" dirty="0">
                <a:solidFill>
                  <a:schemeClr val="tx2">
                    <a:lumMod val="50000"/>
                  </a:schemeClr>
                </a:solidFill>
              </a:rPr>
              <a:t>1</a:t>
            </a:r>
          </a:p>
        </p:txBody>
      </p:sp>
      <p:pic>
        <p:nvPicPr>
          <p:cNvPr id="11" name="Picture 10"/>
          <p:cNvPicPr>
            <a:picLocks noChangeAspect="1"/>
          </p:cNvPicPr>
          <p:nvPr/>
        </p:nvPicPr>
        <p:blipFill>
          <a:blip r:embed="rId8"/>
          <a:stretch>
            <a:fillRect/>
          </a:stretch>
        </p:blipFill>
        <p:spPr>
          <a:xfrm>
            <a:off x="6856857" y="1209382"/>
            <a:ext cx="600075" cy="590550"/>
          </a:xfrm>
          <a:prstGeom prst="rect">
            <a:avLst/>
          </a:prstGeom>
        </p:spPr>
      </p:pic>
      <p:sp>
        <p:nvSpPr>
          <p:cNvPr id="54" name="TextBox 53"/>
          <p:cNvSpPr txBox="1"/>
          <p:nvPr/>
        </p:nvSpPr>
        <p:spPr>
          <a:xfrm>
            <a:off x="4907280" y="356868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56" name="TextBox 55"/>
          <p:cNvSpPr txBox="1"/>
          <p:nvPr/>
        </p:nvSpPr>
        <p:spPr>
          <a:xfrm>
            <a:off x="5914790" y="3568684"/>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58" name="TextBox 57"/>
          <p:cNvSpPr txBox="1"/>
          <p:nvPr/>
        </p:nvSpPr>
        <p:spPr>
          <a:xfrm>
            <a:off x="6964680" y="3568684"/>
            <a:ext cx="300082" cy="369332"/>
          </a:xfrm>
          <a:prstGeom prst="rect">
            <a:avLst/>
          </a:prstGeom>
          <a:noFill/>
        </p:spPr>
        <p:txBody>
          <a:bodyPr wrap="none" rtlCol="0">
            <a:spAutoFit/>
          </a:bodyPr>
          <a:lstStyle/>
          <a:p>
            <a:r>
              <a:rPr lang="en-US" sz="1800" b="1" dirty="0">
                <a:solidFill>
                  <a:schemeClr val="tx2">
                    <a:lumMod val="50000"/>
                  </a:schemeClr>
                </a:solidFill>
              </a:rPr>
              <a:t>0</a:t>
            </a:r>
          </a:p>
        </p:txBody>
      </p:sp>
      <p:pic>
        <p:nvPicPr>
          <p:cNvPr id="60" name="Picture 59"/>
          <p:cNvPicPr>
            <a:picLocks noChangeAspect="1"/>
          </p:cNvPicPr>
          <p:nvPr/>
        </p:nvPicPr>
        <p:blipFill>
          <a:blip r:embed="rId8"/>
          <a:stretch>
            <a:fillRect/>
          </a:stretch>
        </p:blipFill>
        <p:spPr>
          <a:xfrm>
            <a:off x="5778246" y="862529"/>
            <a:ext cx="600075" cy="590550"/>
          </a:xfrm>
          <a:prstGeom prst="rect">
            <a:avLst/>
          </a:prstGeom>
        </p:spPr>
      </p:pic>
      <p:sp>
        <p:nvSpPr>
          <p:cNvPr id="61" name="TextBox 60"/>
          <p:cNvSpPr txBox="1"/>
          <p:nvPr/>
        </p:nvSpPr>
        <p:spPr>
          <a:xfrm>
            <a:off x="1860950" y="3922776"/>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62" name="TextBox 61"/>
          <p:cNvSpPr txBox="1"/>
          <p:nvPr/>
        </p:nvSpPr>
        <p:spPr>
          <a:xfrm>
            <a:off x="2868460" y="3922776"/>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63" name="TextBox 62"/>
          <p:cNvSpPr txBox="1"/>
          <p:nvPr/>
        </p:nvSpPr>
        <p:spPr>
          <a:xfrm>
            <a:off x="3918350" y="3922776"/>
            <a:ext cx="300082" cy="369332"/>
          </a:xfrm>
          <a:prstGeom prst="rect">
            <a:avLst/>
          </a:prstGeom>
          <a:noFill/>
        </p:spPr>
        <p:txBody>
          <a:bodyPr wrap="none" rtlCol="0">
            <a:spAutoFit/>
          </a:bodyPr>
          <a:lstStyle/>
          <a:p>
            <a:r>
              <a:rPr lang="en-US" sz="1800" b="1" dirty="0">
                <a:solidFill>
                  <a:schemeClr val="tx2">
                    <a:lumMod val="50000"/>
                  </a:schemeClr>
                </a:solidFill>
              </a:rPr>
              <a:t>0</a:t>
            </a:r>
          </a:p>
        </p:txBody>
      </p:sp>
      <p:pic>
        <p:nvPicPr>
          <p:cNvPr id="12" name="Picture 11"/>
          <p:cNvPicPr>
            <a:picLocks noChangeAspect="1"/>
          </p:cNvPicPr>
          <p:nvPr/>
        </p:nvPicPr>
        <p:blipFill>
          <a:blip r:embed="rId9"/>
          <a:stretch>
            <a:fillRect/>
          </a:stretch>
        </p:blipFill>
        <p:spPr>
          <a:xfrm>
            <a:off x="6877050" y="1193190"/>
            <a:ext cx="561975" cy="590550"/>
          </a:xfrm>
          <a:prstGeom prst="rect">
            <a:avLst/>
          </a:prstGeom>
        </p:spPr>
      </p:pic>
      <p:sp>
        <p:nvSpPr>
          <p:cNvPr id="64" name="TextBox 63"/>
          <p:cNvSpPr txBox="1"/>
          <p:nvPr/>
        </p:nvSpPr>
        <p:spPr>
          <a:xfrm>
            <a:off x="4913376" y="3934444"/>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65" name="TextBox 64"/>
          <p:cNvSpPr txBox="1"/>
          <p:nvPr/>
        </p:nvSpPr>
        <p:spPr>
          <a:xfrm>
            <a:off x="5920886" y="3934444"/>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66" name="TextBox 65"/>
          <p:cNvSpPr txBox="1"/>
          <p:nvPr/>
        </p:nvSpPr>
        <p:spPr>
          <a:xfrm>
            <a:off x="6970776" y="3934444"/>
            <a:ext cx="300082" cy="369332"/>
          </a:xfrm>
          <a:prstGeom prst="rect">
            <a:avLst/>
          </a:prstGeom>
          <a:noFill/>
        </p:spPr>
        <p:txBody>
          <a:bodyPr wrap="none" rtlCol="0">
            <a:spAutoFit/>
          </a:bodyPr>
          <a:lstStyle/>
          <a:p>
            <a:r>
              <a:rPr lang="en-US" sz="1800" b="1" dirty="0">
                <a:solidFill>
                  <a:schemeClr val="tx2">
                    <a:lumMod val="50000"/>
                  </a:schemeClr>
                </a:solidFill>
              </a:rPr>
              <a:t>0</a:t>
            </a:r>
          </a:p>
        </p:txBody>
      </p:sp>
      <p:sp>
        <p:nvSpPr>
          <p:cNvPr id="67" name="TextBox 66"/>
          <p:cNvSpPr txBox="1"/>
          <p:nvPr/>
        </p:nvSpPr>
        <p:spPr>
          <a:xfrm>
            <a:off x="1857902" y="4315444"/>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68" name="TextBox 67"/>
          <p:cNvSpPr txBox="1"/>
          <p:nvPr/>
        </p:nvSpPr>
        <p:spPr>
          <a:xfrm>
            <a:off x="2865412" y="4315444"/>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69" name="TextBox 68"/>
          <p:cNvSpPr txBox="1"/>
          <p:nvPr/>
        </p:nvSpPr>
        <p:spPr>
          <a:xfrm>
            <a:off x="3915302" y="4315444"/>
            <a:ext cx="300082" cy="369332"/>
          </a:xfrm>
          <a:prstGeom prst="rect">
            <a:avLst/>
          </a:prstGeom>
          <a:noFill/>
        </p:spPr>
        <p:txBody>
          <a:bodyPr wrap="none" rtlCol="0">
            <a:spAutoFit/>
          </a:bodyPr>
          <a:lstStyle/>
          <a:p>
            <a:r>
              <a:rPr lang="en-US" sz="1800" b="1" dirty="0">
                <a:solidFill>
                  <a:schemeClr val="tx2">
                    <a:lumMod val="50000"/>
                  </a:schemeClr>
                </a:solidFill>
              </a:rPr>
              <a:t>0</a:t>
            </a:r>
          </a:p>
        </p:txBody>
      </p:sp>
      <p:pic>
        <p:nvPicPr>
          <p:cNvPr id="13" name="Picture 12"/>
          <p:cNvPicPr>
            <a:picLocks noChangeAspect="1"/>
          </p:cNvPicPr>
          <p:nvPr/>
        </p:nvPicPr>
        <p:blipFill>
          <a:blip r:embed="rId10"/>
          <a:stretch>
            <a:fillRect/>
          </a:stretch>
        </p:blipFill>
        <p:spPr>
          <a:xfrm>
            <a:off x="6865462" y="1201286"/>
            <a:ext cx="600075" cy="590550"/>
          </a:xfrm>
          <a:prstGeom prst="rect">
            <a:avLst/>
          </a:prstGeom>
        </p:spPr>
      </p:pic>
      <p:sp>
        <p:nvSpPr>
          <p:cNvPr id="70" name="TextBox 69"/>
          <p:cNvSpPr txBox="1"/>
          <p:nvPr/>
        </p:nvSpPr>
        <p:spPr>
          <a:xfrm>
            <a:off x="4913376" y="4306300"/>
            <a:ext cx="300082" cy="369332"/>
          </a:xfrm>
          <a:prstGeom prst="rect">
            <a:avLst/>
          </a:prstGeom>
          <a:noFill/>
        </p:spPr>
        <p:txBody>
          <a:bodyPr wrap="none" rtlCol="0">
            <a:spAutoFit/>
          </a:bodyPr>
          <a:lstStyle/>
          <a:p>
            <a:r>
              <a:rPr lang="en-US" sz="1800" b="1" dirty="0" smtClean="0">
                <a:solidFill>
                  <a:schemeClr val="tx2">
                    <a:lumMod val="50000"/>
                  </a:schemeClr>
                </a:solidFill>
              </a:rPr>
              <a:t>1</a:t>
            </a:r>
            <a:endParaRPr lang="en-US" sz="1800" b="1" dirty="0">
              <a:solidFill>
                <a:schemeClr val="tx2">
                  <a:lumMod val="50000"/>
                </a:schemeClr>
              </a:solidFill>
            </a:endParaRPr>
          </a:p>
        </p:txBody>
      </p:sp>
      <p:sp>
        <p:nvSpPr>
          <p:cNvPr id="71" name="TextBox 70"/>
          <p:cNvSpPr txBox="1"/>
          <p:nvPr/>
        </p:nvSpPr>
        <p:spPr>
          <a:xfrm>
            <a:off x="5920886" y="4306300"/>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72" name="TextBox 71"/>
          <p:cNvSpPr txBox="1"/>
          <p:nvPr/>
        </p:nvSpPr>
        <p:spPr>
          <a:xfrm>
            <a:off x="6970776" y="4306300"/>
            <a:ext cx="300082" cy="369332"/>
          </a:xfrm>
          <a:prstGeom prst="rect">
            <a:avLst/>
          </a:prstGeom>
          <a:noFill/>
        </p:spPr>
        <p:txBody>
          <a:bodyPr wrap="none" rtlCol="0">
            <a:spAutoFit/>
          </a:bodyPr>
          <a:lstStyle/>
          <a:p>
            <a:r>
              <a:rPr lang="en-US" sz="1800" b="1" dirty="0">
                <a:solidFill>
                  <a:schemeClr val="tx2">
                    <a:lumMod val="50000"/>
                  </a:schemeClr>
                </a:solidFill>
              </a:rPr>
              <a:t>1</a:t>
            </a:r>
          </a:p>
        </p:txBody>
      </p:sp>
      <p:pic>
        <p:nvPicPr>
          <p:cNvPr id="49" name="Picture 48"/>
          <p:cNvPicPr>
            <a:picLocks noChangeAspect="1"/>
          </p:cNvPicPr>
          <p:nvPr/>
        </p:nvPicPr>
        <p:blipFill>
          <a:blip r:embed="rId9"/>
          <a:stretch>
            <a:fillRect/>
          </a:stretch>
        </p:blipFill>
        <p:spPr>
          <a:xfrm>
            <a:off x="5806821" y="860005"/>
            <a:ext cx="561975" cy="590550"/>
          </a:xfrm>
          <a:prstGeom prst="rect">
            <a:avLst/>
          </a:prstGeom>
        </p:spPr>
      </p:pic>
      <p:pic>
        <p:nvPicPr>
          <p:cNvPr id="51" name="Picture 50"/>
          <p:cNvPicPr>
            <a:picLocks noChangeAspect="1"/>
          </p:cNvPicPr>
          <p:nvPr/>
        </p:nvPicPr>
        <p:blipFill>
          <a:blip r:embed="rId10"/>
          <a:stretch>
            <a:fillRect/>
          </a:stretch>
        </p:blipFill>
        <p:spPr>
          <a:xfrm>
            <a:off x="5774882" y="842352"/>
            <a:ext cx="600075" cy="590550"/>
          </a:xfrm>
          <a:prstGeom prst="rect">
            <a:avLst/>
          </a:prstGeom>
        </p:spPr>
      </p:pic>
      <p:sp>
        <p:nvSpPr>
          <p:cNvPr id="53" name="TextBox 52"/>
          <p:cNvSpPr txBox="1"/>
          <p:nvPr/>
        </p:nvSpPr>
        <p:spPr>
          <a:xfrm>
            <a:off x="1853184" y="4690348"/>
            <a:ext cx="300082" cy="369332"/>
          </a:xfrm>
          <a:prstGeom prst="rect">
            <a:avLst/>
          </a:prstGeom>
          <a:noFill/>
        </p:spPr>
        <p:txBody>
          <a:bodyPr wrap="none" rtlCol="0">
            <a:spAutoFit/>
          </a:bodyPr>
          <a:lstStyle/>
          <a:p>
            <a:r>
              <a:rPr lang="en-US" sz="1800" b="1" dirty="0" smtClean="0">
                <a:solidFill>
                  <a:schemeClr val="tx2">
                    <a:lumMod val="50000"/>
                  </a:schemeClr>
                </a:solidFill>
              </a:rPr>
              <a:t>1</a:t>
            </a:r>
            <a:endParaRPr lang="en-US" sz="1800" b="1" dirty="0">
              <a:solidFill>
                <a:schemeClr val="tx2">
                  <a:lumMod val="50000"/>
                </a:schemeClr>
              </a:solidFill>
            </a:endParaRPr>
          </a:p>
        </p:txBody>
      </p:sp>
      <p:sp>
        <p:nvSpPr>
          <p:cNvPr id="55" name="TextBox 54"/>
          <p:cNvSpPr txBox="1"/>
          <p:nvPr/>
        </p:nvSpPr>
        <p:spPr>
          <a:xfrm>
            <a:off x="2860694" y="4690348"/>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57" name="TextBox 56"/>
          <p:cNvSpPr txBox="1"/>
          <p:nvPr/>
        </p:nvSpPr>
        <p:spPr>
          <a:xfrm>
            <a:off x="3910584" y="4690348"/>
            <a:ext cx="300082" cy="369332"/>
          </a:xfrm>
          <a:prstGeom prst="rect">
            <a:avLst/>
          </a:prstGeom>
          <a:noFill/>
        </p:spPr>
        <p:txBody>
          <a:bodyPr wrap="none" rtlCol="0">
            <a:spAutoFit/>
          </a:bodyPr>
          <a:lstStyle/>
          <a:p>
            <a:r>
              <a:rPr lang="en-US" sz="1800" b="1" dirty="0">
                <a:solidFill>
                  <a:schemeClr val="tx2">
                    <a:lumMod val="50000"/>
                  </a:schemeClr>
                </a:solidFill>
              </a:rPr>
              <a:t>1</a:t>
            </a:r>
          </a:p>
        </p:txBody>
      </p:sp>
      <p:pic>
        <p:nvPicPr>
          <p:cNvPr id="3" name="Picture 2"/>
          <p:cNvPicPr>
            <a:picLocks noChangeAspect="1"/>
          </p:cNvPicPr>
          <p:nvPr/>
        </p:nvPicPr>
        <p:blipFill>
          <a:blip r:embed="rId11"/>
          <a:stretch>
            <a:fillRect/>
          </a:stretch>
        </p:blipFill>
        <p:spPr>
          <a:xfrm>
            <a:off x="6877050" y="1203329"/>
            <a:ext cx="581025" cy="571500"/>
          </a:xfrm>
          <a:prstGeom prst="rect">
            <a:avLst/>
          </a:prstGeom>
        </p:spPr>
      </p:pic>
      <p:sp>
        <p:nvSpPr>
          <p:cNvPr id="59" name="TextBox 58"/>
          <p:cNvSpPr txBox="1"/>
          <p:nvPr/>
        </p:nvSpPr>
        <p:spPr>
          <a:xfrm>
            <a:off x="4919472" y="4684252"/>
            <a:ext cx="300082" cy="369332"/>
          </a:xfrm>
          <a:prstGeom prst="rect">
            <a:avLst/>
          </a:prstGeom>
          <a:noFill/>
        </p:spPr>
        <p:txBody>
          <a:bodyPr wrap="none" rtlCol="0">
            <a:spAutoFit/>
          </a:bodyPr>
          <a:lstStyle/>
          <a:p>
            <a:r>
              <a:rPr lang="en-US" sz="1800" b="1" dirty="0" smtClean="0">
                <a:solidFill>
                  <a:schemeClr val="tx2">
                    <a:lumMod val="50000"/>
                  </a:schemeClr>
                </a:solidFill>
              </a:rPr>
              <a:t>1</a:t>
            </a:r>
            <a:endParaRPr lang="en-US" sz="1800" b="1" dirty="0">
              <a:solidFill>
                <a:schemeClr val="tx2">
                  <a:lumMod val="50000"/>
                </a:schemeClr>
              </a:solidFill>
            </a:endParaRPr>
          </a:p>
        </p:txBody>
      </p:sp>
      <p:sp>
        <p:nvSpPr>
          <p:cNvPr id="73" name="TextBox 72"/>
          <p:cNvSpPr txBox="1"/>
          <p:nvPr/>
        </p:nvSpPr>
        <p:spPr>
          <a:xfrm>
            <a:off x="5926982" y="468425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74" name="TextBox 73"/>
          <p:cNvSpPr txBox="1"/>
          <p:nvPr/>
        </p:nvSpPr>
        <p:spPr>
          <a:xfrm>
            <a:off x="6976872" y="4684252"/>
            <a:ext cx="300082" cy="369332"/>
          </a:xfrm>
          <a:prstGeom prst="rect">
            <a:avLst/>
          </a:prstGeom>
          <a:noFill/>
        </p:spPr>
        <p:txBody>
          <a:bodyPr wrap="none" rtlCol="0">
            <a:spAutoFit/>
          </a:bodyPr>
          <a:lstStyle/>
          <a:p>
            <a:r>
              <a:rPr lang="en-US" sz="1800" b="1" dirty="0">
                <a:solidFill>
                  <a:schemeClr val="tx2">
                    <a:lumMod val="50000"/>
                  </a:schemeClr>
                </a:solidFill>
              </a:rPr>
              <a:t>1</a:t>
            </a:r>
          </a:p>
        </p:txBody>
      </p:sp>
      <p:pic>
        <p:nvPicPr>
          <p:cNvPr id="75" name="Picture 74"/>
          <p:cNvPicPr>
            <a:picLocks noChangeAspect="1"/>
          </p:cNvPicPr>
          <p:nvPr/>
        </p:nvPicPr>
        <p:blipFill>
          <a:blip r:embed="rId11"/>
          <a:stretch>
            <a:fillRect/>
          </a:stretch>
        </p:blipFill>
        <p:spPr>
          <a:xfrm>
            <a:off x="5771881" y="830627"/>
            <a:ext cx="581025" cy="571500"/>
          </a:xfrm>
          <a:prstGeom prst="rect">
            <a:avLst/>
          </a:prstGeom>
        </p:spPr>
      </p:pic>
      <p:sp>
        <p:nvSpPr>
          <p:cNvPr id="76" name="TextBox 75"/>
          <p:cNvSpPr txBox="1"/>
          <p:nvPr/>
        </p:nvSpPr>
        <p:spPr>
          <a:xfrm>
            <a:off x="1853184" y="5056108"/>
            <a:ext cx="300082" cy="369332"/>
          </a:xfrm>
          <a:prstGeom prst="rect">
            <a:avLst/>
          </a:prstGeom>
          <a:noFill/>
        </p:spPr>
        <p:txBody>
          <a:bodyPr wrap="none" rtlCol="0">
            <a:spAutoFit/>
          </a:bodyPr>
          <a:lstStyle/>
          <a:p>
            <a:r>
              <a:rPr lang="en-US" sz="1800" b="1" dirty="0" smtClean="0">
                <a:solidFill>
                  <a:schemeClr val="tx2">
                    <a:lumMod val="50000"/>
                  </a:schemeClr>
                </a:solidFill>
              </a:rPr>
              <a:t>1</a:t>
            </a:r>
            <a:endParaRPr lang="en-US" sz="1800" b="1" dirty="0">
              <a:solidFill>
                <a:schemeClr val="tx2">
                  <a:lumMod val="50000"/>
                </a:schemeClr>
              </a:solidFill>
            </a:endParaRPr>
          </a:p>
        </p:txBody>
      </p:sp>
      <p:sp>
        <p:nvSpPr>
          <p:cNvPr id="77" name="TextBox 76"/>
          <p:cNvSpPr txBox="1"/>
          <p:nvPr/>
        </p:nvSpPr>
        <p:spPr>
          <a:xfrm>
            <a:off x="2860694" y="5056108"/>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78" name="TextBox 77"/>
          <p:cNvSpPr txBox="1"/>
          <p:nvPr/>
        </p:nvSpPr>
        <p:spPr>
          <a:xfrm>
            <a:off x="3910584" y="5056108"/>
            <a:ext cx="300082" cy="369332"/>
          </a:xfrm>
          <a:prstGeom prst="rect">
            <a:avLst/>
          </a:prstGeom>
          <a:noFill/>
        </p:spPr>
        <p:txBody>
          <a:bodyPr wrap="none" rtlCol="0">
            <a:spAutoFit/>
          </a:bodyPr>
          <a:lstStyle/>
          <a:p>
            <a:r>
              <a:rPr lang="en-US" sz="1800" b="1" dirty="0">
                <a:solidFill>
                  <a:schemeClr val="tx2">
                    <a:lumMod val="50000"/>
                  </a:schemeClr>
                </a:solidFill>
              </a:rPr>
              <a:t>1</a:t>
            </a:r>
          </a:p>
        </p:txBody>
      </p:sp>
      <p:pic>
        <p:nvPicPr>
          <p:cNvPr id="4" name="Picture 3"/>
          <p:cNvPicPr>
            <a:picLocks noChangeAspect="1"/>
          </p:cNvPicPr>
          <p:nvPr/>
        </p:nvPicPr>
        <p:blipFill>
          <a:blip r:embed="rId12"/>
          <a:stretch>
            <a:fillRect/>
          </a:stretch>
        </p:blipFill>
        <p:spPr>
          <a:xfrm>
            <a:off x="6875907" y="1207339"/>
            <a:ext cx="561975" cy="590550"/>
          </a:xfrm>
          <a:prstGeom prst="rect">
            <a:avLst/>
          </a:prstGeom>
        </p:spPr>
      </p:pic>
      <p:sp>
        <p:nvSpPr>
          <p:cNvPr id="79" name="TextBox 78"/>
          <p:cNvSpPr txBox="1"/>
          <p:nvPr/>
        </p:nvSpPr>
        <p:spPr>
          <a:xfrm>
            <a:off x="4913376" y="5056108"/>
            <a:ext cx="300082" cy="369332"/>
          </a:xfrm>
          <a:prstGeom prst="rect">
            <a:avLst/>
          </a:prstGeom>
          <a:noFill/>
        </p:spPr>
        <p:txBody>
          <a:bodyPr wrap="none" rtlCol="0">
            <a:spAutoFit/>
          </a:bodyPr>
          <a:lstStyle/>
          <a:p>
            <a:r>
              <a:rPr lang="en-US" sz="1800" b="1" dirty="0" smtClean="0">
                <a:solidFill>
                  <a:schemeClr val="tx2">
                    <a:lumMod val="50000"/>
                  </a:schemeClr>
                </a:solidFill>
              </a:rPr>
              <a:t>1</a:t>
            </a:r>
            <a:endParaRPr lang="en-US" sz="1800" b="1" dirty="0">
              <a:solidFill>
                <a:schemeClr val="tx2">
                  <a:lumMod val="50000"/>
                </a:schemeClr>
              </a:solidFill>
            </a:endParaRPr>
          </a:p>
        </p:txBody>
      </p:sp>
      <p:sp>
        <p:nvSpPr>
          <p:cNvPr id="80" name="TextBox 79"/>
          <p:cNvSpPr txBox="1"/>
          <p:nvPr/>
        </p:nvSpPr>
        <p:spPr>
          <a:xfrm>
            <a:off x="5920886" y="5056108"/>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81" name="TextBox 80"/>
          <p:cNvSpPr txBox="1"/>
          <p:nvPr/>
        </p:nvSpPr>
        <p:spPr>
          <a:xfrm>
            <a:off x="6970776" y="5056108"/>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pic>
        <p:nvPicPr>
          <p:cNvPr id="82" name="Picture 81"/>
          <p:cNvPicPr>
            <a:picLocks noChangeAspect="1"/>
          </p:cNvPicPr>
          <p:nvPr/>
        </p:nvPicPr>
        <p:blipFill>
          <a:blip r:embed="rId12"/>
          <a:stretch>
            <a:fillRect/>
          </a:stretch>
        </p:blipFill>
        <p:spPr>
          <a:xfrm>
            <a:off x="5783868" y="822877"/>
            <a:ext cx="561975" cy="590550"/>
          </a:xfrm>
          <a:prstGeom prst="rect">
            <a:avLst/>
          </a:prstGeom>
        </p:spPr>
      </p:pic>
      <p:sp>
        <p:nvSpPr>
          <p:cNvPr id="83" name="TextBox 82"/>
          <p:cNvSpPr txBox="1"/>
          <p:nvPr/>
        </p:nvSpPr>
        <p:spPr>
          <a:xfrm>
            <a:off x="1847088" y="5434060"/>
            <a:ext cx="300082" cy="369332"/>
          </a:xfrm>
          <a:prstGeom prst="rect">
            <a:avLst/>
          </a:prstGeom>
          <a:noFill/>
        </p:spPr>
        <p:txBody>
          <a:bodyPr wrap="none" rtlCol="0">
            <a:spAutoFit/>
          </a:bodyPr>
          <a:lstStyle/>
          <a:p>
            <a:r>
              <a:rPr lang="en-US" sz="1800" b="1" dirty="0" smtClean="0">
                <a:solidFill>
                  <a:schemeClr val="tx2">
                    <a:lumMod val="50000"/>
                  </a:schemeClr>
                </a:solidFill>
              </a:rPr>
              <a:t>1</a:t>
            </a:r>
            <a:endParaRPr lang="en-US" sz="1800" b="1" dirty="0">
              <a:solidFill>
                <a:schemeClr val="tx2">
                  <a:lumMod val="50000"/>
                </a:schemeClr>
              </a:solidFill>
            </a:endParaRPr>
          </a:p>
        </p:txBody>
      </p:sp>
      <p:sp>
        <p:nvSpPr>
          <p:cNvPr id="84" name="TextBox 83"/>
          <p:cNvSpPr txBox="1"/>
          <p:nvPr/>
        </p:nvSpPr>
        <p:spPr>
          <a:xfrm>
            <a:off x="2854598" y="5434060"/>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85" name="TextBox 84"/>
          <p:cNvSpPr txBox="1"/>
          <p:nvPr/>
        </p:nvSpPr>
        <p:spPr>
          <a:xfrm>
            <a:off x="3904488" y="5434060"/>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pic>
        <p:nvPicPr>
          <p:cNvPr id="10" name="Picture 9"/>
          <p:cNvPicPr>
            <a:picLocks noChangeAspect="1"/>
          </p:cNvPicPr>
          <p:nvPr/>
        </p:nvPicPr>
        <p:blipFill>
          <a:blip r:embed="rId13"/>
          <a:stretch>
            <a:fillRect/>
          </a:stretch>
        </p:blipFill>
        <p:spPr>
          <a:xfrm>
            <a:off x="6866381" y="1224551"/>
            <a:ext cx="581025" cy="581025"/>
          </a:xfrm>
          <a:prstGeom prst="rect">
            <a:avLst/>
          </a:prstGeom>
        </p:spPr>
      </p:pic>
      <p:sp>
        <p:nvSpPr>
          <p:cNvPr id="86" name="TextBox 85"/>
          <p:cNvSpPr txBox="1"/>
          <p:nvPr/>
        </p:nvSpPr>
        <p:spPr>
          <a:xfrm>
            <a:off x="4919472" y="542796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87" name="TextBox 86"/>
          <p:cNvSpPr txBox="1"/>
          <p:nvPr/>
        </p:nvSpPr>
        <p:spPr>
          <a:xfrm>
            <a:off x="5926982" y="542796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88" name="TextBox 87"/>
          <p:cNvSpPr txBox="1"/>
          <p:nvPr/>
        </p:nvSpPr>
        <p:spPr>
          <a:xfrm>
            <a:off x="6976872" y="542796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Tree>
    <p:extLst>
      <p:ext uri="{BB962C8B-B14F-4D97-AF65-F5344CB8AC3E}">
        <p14:creationId xmlns:p14="http://schemas.microsoft.com/office/powerpoint/2010/main" val="2144429572"/>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0-#ppt_w/2"/>
                                          </p:val>
                                        </p:tav>
                                        <p:tav tm="100000">
                                          <p:val>
                                            <p:strVal val="#ppt_x"/>
                                          </p:val>
                                        </p:tav>
                                      </p:tavLst>
                                    </p:anim>
                                    <p:anim calcmode="lin" valueType="num">
                                      <p:cBhvr additive="base">
                                        <p:cTn id="20" dur="500" fill="hold"/>
                                        <p:tgtEl>
                                          <p:spTgt spid="35"/>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500" fill="hold"/>
                                        <p:tgtEl>
                                          <p:spTgt spid="34"/>
                                        </p:tgtEl>
                                        <p:attrNameLst>
                                          <p:attrName>ppt_x</p:attrName>
                                        </p:attrNameLst>
                                      </p:cBhvr>
                                      <p:tavLst>
                                        <p:tav tm="0">
                                          <p:val>
                                            <p:strVal val="0-#ppt_w/2"/>
                                          </p:val>
                                        </p:tav>
                                        <p:tav tm="100000">
                                          <p:val>
                                            <p:strVal val="#ppt_x"/>
                                          </p:val>
                                        </p:tav>
                                      </p:tavLst>
                                    </p:anim>
                                    <p:anim calcmode="lin" valueType="num">
                                      <p:cBhvr additive="base">
                                        <p:cTn id="25" dur="500" fill="hold"/>
                                        <p:tgtEl>
                                          <p:spTgt spid="34"/>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0-#ppt_w/2"/>
                                          </p:val>
                                        </p:tav>
                                        <p:tav tm="100000">
                                          <p:val>
                                            <p:strVal val="#ppt_x"/>
                                          </p:val>
                                        </p:tav>
                                      </p:tavLst>
                                    </p:anim>
                                    <p:anim calcmode="lin" valueType="num">
                                      <p:cBhvr additive="base">
                                        <p:cTn id="3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0-#ppt_w/2"/>
                                          </p:val>
                                        </p:tav>
                                        <p:tav tm="100000">
                                          <p:val>
                                            <p:strVal val="#ppt_x"/>
                                          </p:val>
                                        </p:tav>
                                      </p:tavLst>
                                    </p:anim>
                                    <p:anim calcmode="lin" valueType="num">
                                      <p:cBhvr additive="base">
                                        <p:cTn id="44" dur="500" fill="hold"/>
                                        <p:tgtEl>
                                          <p:spTgt spid="38"/>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8"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fill="hold"/>
                                        <p:tgtEl>
                                          <p:spTgt spid="37"/>
                                        </p:tgtEl>
                                        <p:attrNameLst>
                                          <p:attrName>ppt_x</p:attrName>
                                        </p:attrNameLst>
                                      </p:cBhvr>
                                      <p:tavLst>
                                        <p:tav tm="0">
                                          <p:val>
                                            <p:strVal val="0-#ppt_w/2"/>
                                          </p:val>
                                        </p:tav>
                                        <p:tav tm="100000">
                                          <p:val>
                                            <p:strVal val="#ppt_x"/>
                                          </p:val>
                                        </p:tav>
                                      </p:tavLst>
                                    </p:anim>
                                    <p:anim calcmode="lin" valueType="num">
                                      <p:cBhvr additive="base">
                                        <p:cTn id="49" dur="500" fill="hold"/>
                                        <p:tgtEl>
                                          <p:spTgt spid="37"/>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8"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 calcmode="lin" valueType="num">
                                      <p:cBhvr additive="base">
                                        <p:cTn id="53" dur="500" fill="hold"/>
                                        <p:tgtEl>
                                          <p:spTgt spid="36"/>
                                        </p:tgtEl>
                                        <p:attrNameLst>
                                          <p:attrName>ppt_x</p:attrName>
                                        </p:attrNameLst>
                                      </p:cBhvr>
                                      <p:tavLst>
                                        <p:tav tm="0">
                                          <p:val>
                                            <p:strVal val="0-#ppt_w/2"/>
                                          </p:val>
                                        </p:tav>
                                        <p:tav tm="100000">
                                          <p:val>
                                            <p:strVal val="#ppt_x"/>
                                          </p:val>
                                        </p:tav>
                                      </p:tavLst>
                                    </p:anim>
                                    <p:anim calcmode="lin" valueType="num">
                                      <p:cBhvr additive="base">
                                        <p:cTn id="54" dur="500" fill="hold"/>
                                        <p:tgtEl>
                                          <p:spTgt spid="36"/>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1" presetClass="exit" presetSubtype="0" fill="hold" nodeType="afterEffect">
                                  <p:stCondLst>
                                    <p:cond delay="0"/>
                                  </p:stCondLst>
                                  <p:childTnLst>
                                    <p:set>
                                      <p:cBhvr>
                                        <p:cTn id="57" dur="1" fill="hold">
                                          <p:stCondLst>
                                            <p:cond delay="0"/>
                                          </p:stCondLst>
                                        </p:cTn>
                                        <p:tgtEl>
                                          <p:spTgt spid="6"/>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5"/>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7"/>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childTnLst>
                                </p:cTn>
                              </p:par>
                              <p:par>
                                <p:cTn id="64" presetID="2" presetClass="entr" presetSubtype="8"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 calcmode="lin" valueType="num">
                                      <p:cBhvr additive="base">
                                        <p:cTn id="66" dur="500" fill="hold"/>
                                        <p:tgtEl>
                                          <p:spTgt spid="43"/>
                                        </p:tgtEl>
                                        <p:attrNameLst>
                                          <p:attrName>ppt_x</p:attrName>
                                        </p:attrNameLst>
                                      </p:cBhvr>
                                      <p:tavLst>
                                        <p:tav tm="0">
                                          <p:val>
                                            <p:strVal val="0-#ppt_w/2"/>
                                          </p:val>
                                        </p:tav>
                                        <p:tav tm="100000">
                                          <p:val>
                                            <p:strVal val="#ppt_x"/>
                                          </p:val>
                                        </p:tav>
                                      </p:tavLst>
                                    </p:anim>
                                    <p:anim calcmode="lin" valueType="num">
                                      <p:cBhvr additive="base">
                                        <p:cTn id="67" dur="500" fill="hold"/>
                                        <p:tgtEl>
                                          <p:spTgt spid="43"/>
                                        </p:tgtEl>
                                        <p:attrNameLst>
                                          <p:attrName>ppt_y</p:attrName>
                                        </p:attrNameLst>
                                      </p:cBhvr>
                                      <p:tavLst>
                                        <p:tav tm="0">
                                          <p:val>
                                            <p:strVal val="#ppt_y"/>
                                          </p:val>
                                        </p:tav>
                                        <p:tav tm="100000">
                                          <p:val>
                                            <p:strVal val="#ppt_y"/>
                                          </p:val>
                                        </p:tav>
                                      </p:tavLst>
                                    </p:anim>
                                  </p:childTnLst>
                                </p:cTn>
                              </p:par>
                            </p:childTnLst>
                          </p:cTn>
                        </p:par>
                        <p:par>
                          <p:cTn id="68" fill="hold">
                            <p:stCondLst>
                              <p:cond delay="2000"/>
                            </p:stCondLst>
                            <p:childTnLst>
                              <p:par>
                                <p:cTn id="69" presetID="2" presetClass="entr" presetSubtype="8" fill="hold" grpId="0" nodeType="afterEffect">
                                  <p:stCondLst>
                                    <p:cond delay="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0-#ppt_w/2"/>
                                          </p:val>
                                        </p:tav>
                                        <p:tav tm="100000">
                                          <p:val>
                                            <p:strVal val="#ppt_x"/>
                                          </p:val>
                                        </p:tav>
                                      </p:tavLst>
                                    </p:anim>
                                    <p:anim calcmode="lin" valueType="num">
                                      <p:cBhvr additive="base">
                                        <p:cTn id="72" dur="500" fill="hold"/>
                                        <p:tgtEl>
                                          <p:spTgt spid="41"/>
                                        </p:tgtEl>
                                        <p:attrNameLst>
                                          <p:attrName>ppt_y</p:attrName>
                                        </p:attrNameLst>
                                      </p:cBhvr>
                                      <p:tavLst>
                                        <p:tav tm="0">
                                          <p:val>
                                            <p:strVal val="#ppt_y"/>
                                          </p:val>
                                        </p:tav>
                                        <p:tav tm="100000">
                                          <p:val>
                                            <p:strVal val="#ppt_y"/>
                                          </p:val>
                                        </p:tav>
                                      </p:tavLst>
                                    </p:anim>
                                  </p:childTnLst>
                                </p:cTn>
                              </p:par>
                            </p:childTnLst>
                          </p:cTn>
                        </p:par>
                        <p:par>
                          <p:cTn id="73" fill="hold">
                            <p:stCondLst>
                              <p:cond delay="2500"/>
                            </p:stCondLst>
                            <p:childTnLst>
                              <p:par>
                                <p:cTn id="74" presetID="2" presetClass="entr" presetSubtype="8" fill="hold" grpId="0" nodeType="afterEffect">
                                  <p:stCondLst>
                                    <p:cond delay="0"/>
                                  </p:stCondLst>
                                  <p:childTnLst>
                                    <p:set>
                                      <p:cBhvr>
                                        <p:cTn id="75" dur="1" fill="hold">
                                          <p:stCondLst>
                                            <p:cond delay="0"/>
                                          </p:stCondLst>
                                        </p:cTn>
                                        <p:tgtEl>
                                          <p:spTgt spid="40"/>
                                        </p:tgtEl>
                                        <p:attrNameLst>
                                          <p:attrName>style.visibility</p:attrName>
                                        </p:attrNameLst>
                                      </p:cBhvr>
                                      <p:to>
                                        <p:strVal val="visible"/>
                                      </p:to>
                                    </p:set>
                                    <p:anim calcmode="lin" valueType="num">
                                      <p:cBhvr additive="base">
                                        <p:cTn id="76" dur="500" fill="hold"/>
                                        <p:tgtEl>
                                          <p:spTgt spid="40"/>
                                        </p:tgtEl>
                                        <p:attrNameLst>
                                          <p:attrName>ppt_x</p:attrName>
                                        </p:attrNameLst>
                                      </p:cBhvr>
                                      <p:tavLst>
                                        <p:tav tm="0">
                                          <p:val>
                                            <p:strVal val="0-#ppt_w/2"/>
                                          </p:val>
                                        </p:tav>
                                        <p:tav tm="100000">
                                          <p:val>
                                            <p:strVal val="#ppt_x"/>
                                          </p:val>
                                        </p:tav>
                                      </p:tavLst>
                                    </p:anim>
                                    <p:anim calcmode="lin" valueType="num">
                                      <p:cBhvr additive="base">
                                        <p:cTn id="77"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5"/>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8" fill="hold" grpId="0" nodeType="clickEffect">
                                  <p:stCondLst>
                                    <p:cond delay="0"/>
                                  </p:stCondLst>
                                  <p:childTnLst>
                                    <p:set>
                                      <p:cBhvr>
                                        <p:cTn id="89" dur="1" fill="hold">
                                          <p:stCondLst>
                                            <p:cond delay="0"/>
                                          </p:stCondLst>
                                        </p:cTn>
                                        <p:tgtEl>
                                          <p:spTgt spid="46"/>
                                        </p:tgtEl>
                                        <p:attrNameLst>
                                          <p:attrName>style.visibility</p:attrName>
                                        </p:attrNameLst>
                                      </p:cBhvr>
                                      <p:to>
                                        <p:strVal val="visible"/>
                                      </p:to>
                                    </p:set>
                                    <p:anim calcmode="lin" valueType="num">
                                      <p:cBhvr additive="base">
                                        <p:cTn id="90" dur="500" fill="hold"/>
                                        <p:tgtEl>
                                          <p:spTgt spid="46"/>
                                        </p:tgtEl>
                                        <p:attrNameLst>
                                          <p:attrName>ppt_x</p:attrName>
                                        </p:attrNameLst>
                                      </p:cBhvr>
                                      <p:tavLst>
                                        <p:tav tm="0">
                                          <p:val>
                                            <p:strVal val="0-#ppt_w/2"/>
                                          </p:val>
                                        </p:tav>
                                        <p:tav tm="100000">
                                          <p:val>
                                            <p:strVal val="#ppt_x"/>
                                          </p:val>
                                        </p:tav>
                                      </p:tavLst>
                                    </p:anim>
                                    <p:anim calcmode="lin" valueType="num">
                                      <p:cBhvr additive="base">
                                        <p:cTn id="91" dur="500" fill="hold"/>
                                        <p:tgtEl>
                                          <p:spTgt spid="46"/>
                                        </p:tgtEl>
                                        <p:attrNameLst>
                                          <p:attrName>ppt_y</p:attrName>
                                        </p:attrNameLst>
                                      </p:cBhvr>
                                      <p:tavLst>
                                        <p:tav tm="0">
                                          <p:val>
                                            <p:strVal val="#ppt_y"/>
                                          </p:val>
                                        </p:tav>
                                        <p:tav tm="100000">
                                          <p:val>
                                            <p:strVal val="#ppt_y"/>
                                          </p:val>
                                        </p:tav>
                                      </p:tavLst>
                                    </p:anim>
                                  </p:childTnLst>
                                </p:cTn>
                              </p:par>
                            </p:childTnLst>
                          </p:cTn>
                        </p:par>
                        <p:par>
                          <p:cTn id="92" fill="hold">
                            <p:stCondLst>
                              <p:cond delay="500"/>
                            </p:stCondLst>
                            <p:childTnLst>
                              <p:par>
                                <p:cTn id="93" presetID="2" presetClass="entr" presetSubtype="8" fill="hold" grpId="0" nodeType="afterEffect">
                                  <p:stCondLst>
                                    <p:cond delay="0"/>
                                  </p:stCondLst>
                                  <p:childTnLst>
                                    <p:set>
                                      <p:cBhvr>
                                        <p:cTn id="94" dur="1" fill="hold">
                                          <p:stCondLst>
                                            <p:cond delay="0"/>
                                          </p:stCondLst>
                                        </p:cTn>
                                        <p:tgtEl>
                                          <p:spTgt spid="45"/>
                                        </p:tgtEl>
                                        <p:attrNameLst>
                                          <p:attrName>style.visibility</p:attrName>
                                        </p:attrNameLst>
                                      </p:cBhvr>
                                      <p:to>
                                        <p:strVal val="visible"/>
                                      </p:to>
                                    </p:set>
                                    <p:anim calcmode="lin" valueType="num">
                                      <p:cBhvr additive="base">
                                        <p:cTn id="95" dur="500" fill="hold"/>
                                        <p:tgtEl>
                                          <p:spTgt spid="45"/>
                                        </p:tgtEl>
                                        <p:attrNameLst>
                                          <p:attrName>ppt_x</p:attrName>
                                        </p:attrNameLst>
                                      </p:cBhvr>
                                      <p:tavLst>
                                        <p:tav tm="0">
                                          <p:val>
                                            <p:strVal val="0-#ppt_w/2"/>
                                          </p:val>
                                        </p:tav>
                                        <p:tav tm="100000">
                                          <p:val>
                                            <p:strVal val="#ppt_x"/>
                                          </p:val>
                                        </p:tav>
                                      </p:tavLst>
                                    </p:anim>
                                    <p:anim calcmode="lin" valueType="num">
                                      <p:cBhvr additive="base">
                                        <p:cTn id="96" dur="500" fill="hold"/>
                                        <p:tgtEl>
                                          <p:spTgt spid="45"/>
                                        </p:tgtEl>
                                        <p:attrNameLst>
                                          <p:attrName>ppt_y</p:attrName>
                                        </p:attrNameLst>
                                      </p:cBhvr>
                                      <p:tavLst>
                                        <p:tav tm="0">
                                          <p:val>
                                            <p:strVal val="#ppt_y"/>
                                          </p:val>
                                        </p:tav>
                                        <p:tav tm="100000">
                                          <p:val>
                                            <p:strVal val="#ppt_y"/>
                                          </p:val>
                                        </p:tav>
                                      </p:tavLst>
                                    </p:anim>
                                  </p:childTnLst>
                                </p:cTn>
                              </p:par>
                            </p:childTnLst>
                          </p:cTn>
                        </p:par>
                        <p:par>
                          <p:cTn id="97" fill="hold">
                            <p:stCondLst>
                              <p:cond delay="1000"/>
                            </p:stCondLst>
                            <p:childTnLst>
                              <p:par>
                                <p:cTn id="98" presetID="2" presetClass="entr" presetSubtype="8" fill="hold" grpId="0" nodeType="afterEffect">
                                  <p:stCondLst>
                                    <p:cond delay="0"/>
                                  </p:stCondLst>
                                  <p:childTnLst>
                                    <p:set>
                                      <p:cBhvr>
                                        <p:cTn id="99" dur="1" fill="hold">
                                          <p:stCondLst>
                                            <p:cond delay="0"/>
                                          </p:stCondLst>
                                        </p:cTn>
                                        <p:tgtEl>
                                          <p:spTgt spid="44"/>
                                        </p:tgtEl>
                                        <p:attrNameLst>
                                          <p:attrName>style.visibility</p:attrName>
                                        </p:attrNameLst>
                                      </p:cBhvr>
                                      <p:to>
                                        <p:strVal val="visible"/>
                                      </p:to>
                                    </p:set>
                                    <p:anim calcmode="lin" valueType="num">
                                      <p:cBhvr additive="base">
                                        <p:cTn id="100" dur="500" fill="hold"/>
                                        <p:tgtEl>
                                          <p:spTgt spid="44"/>
                                        </p:tgtEl>
                                        <p:attrNameLst>
                                          <p:attrName>ppt_x</p:attrName>
                                        </p:attrNameLst>
                                      </p:cBhvr>
                                      <p:tavLst>
                                        <p:tav tm="0">
                                          <p:val>
                                            <p:strVal val="0-#ppt_w/2"/>
                                          </p:val>
                                        </p:tav>
                                        <p:tav tm="100000">
                                          <p:val>
                                            <p:strVal val="#ppt_x"/>
                                          </p:val>
                                        </p:tav>
                                      </p:tavLst>
                                    </p:anim>
                                    <p:anim calcmode="lin" valueType="num">
                                      <p:cBhvr additive="base">
                                        <p:cTn id="101" dur="500" fill="hold"/>
                                        <p:tgtEl>
                                          <p:spTgt spid="44"/>
                                        </p:tgtEl>
                                        <p:attrNameLst>
                                          <p:attrName>ppt_y</p:attrName>
                                        </p:attrNameLst>
                                      </p:cBhvr>
                                      <p:tavLst>
                                        <p:tav tm="0">
                                          <p:val>
                                            <p:strVal val="#ppt_y"/>
                                          </p:val>
                                        </p:tav>
                                        <p:tav tm="100000">
                                          <p:val>
                                            <p:strVal val="#ppt_y"/>
                                          </p:val>
                                        </p:tav>
                                      </p:tavLst>
                                    </p:anim>
                                  </p:childTnLst>
                                </p:cTn>
                              </p:par>
                              <p:par>
                                <p:cTn id="102" presetID="1" presetClass="exit" presetSubtype="0" fill="hold" nodeType="withEffect">
                                  <p:stCondLst>
                                    <p:cond delay="0"/>
                                  </p:stCondLst>
                                  <p:childTnLst>
                                    <p:set>
                                      <p:cBhvr>
                                        <p:cTn id="103" dur="1" fill="hold">
                                          <p:stCondLst>
                                            <p:cond delay="0"/>
                                          </p:stCondLst>
                                        </p:cTn>
                                        <p:tgtEl>
                                          <p:spTgt spid="39"/>
                                        </p:tgtEl>
                                        <p:attrNameLst>
                                          <p:attrName>style.visibility</p:attrName>
                                        </p:attrNameLst>
                                      </p:cBhvr>
                                      <p:to>
                                        <p:strVal val="hidden"/>
                                      </p:to>
                                    </p:set>
                                  </p:childTnLst>
                                </p:cTn>
                              </p:par>
                              <p:par>
                                <p:cTn id="104" presetID="1" presetClass="exit" presetSubtype="0" fill="hold" nodeType="withEffect">
                                  <p:stCondLst>
                                    <p:cond delay="0"/>
                                  </p:stCondLst>
                                  <p:childTnLst>
                                    <p:set>
                                      <p:cBhvr>
                                        <p:cTn id="105" dur="1" fill="hold">
                                          <p:stCondLst>
                                            <p:cond delay="0"/>
                                          </p:stCondLst>
                                        </p:cTn>
                                        <p:tgtEl>
                                          <p:spTgt spid="5"/>
                                        </p:tgtEl>
                                        <p:attrNameLst>
                                          <p:attrName>style.visibility</p:attrName>
                                        </p:attrNameLst>
                                      </p:cBhvr>
                                      <p:to>
                                        <p:strVal val="hidden"/>
                                      </p:to>
                                    </p:set>
                                  </p:childTnLst>
                                </p:cTn>
                              </p:par>
                              <p:par>
                                <p:cTn id="106" presetID="1" presetClass="exit" presetSubtype="0" fill="hold" nodeType="withEffect">
                                  <p:stCondLst>
                                    <p:cond delay="0"/>
                                  </p:stCondLst>
                                  <p:childTnLst>
                                    <p:set>
                                      <p:cBhvr>
                                        <p:cTn id="107" dur="1" fill="hold">
                                          <p:stCondLst>
                                            <p:cond delay="0"/>
                                          </p:stCondLst>
                                        </p:cTn>
                                        <p:tgtEl>
                                          <p:spTgt spid="8"/>
                                        </p:tgtEl>
                                        <p:attrNameLst>
                                          <p:attrName>style.visibility</p:attrName>
                                        </p:attrNameLst>
                                      </p:cBhvr>
                                      <p:to>
                                        <p:strVal val="hidden"/>
                                      </p:to>
                                    </p:set>
                                  </p:childTnLst>
                                </p:cTn>
                              </p:par>
                              <p:par>
                                <p:cTn id="108" presetID="1" presetClass="entr" presetSubtype="0" fill="hold" nodeType="withEffect">
                                  <p:stCondLst>
                                    <p:cond delay="0"/>
                                  </p:stCondLst>
                                  <p:childTnLst>
                                    <p:set>
                                      <p:cBhvr>
                                        <p:cTn id="109" dur="1" fill="hold">
                                          <p:stCondLst>
                                            <p:cond delay="0"/>
                                          </p:stCondLst>
                                        </p:cTn>
                                        <p:tgtEl>
                                          <p:spTgt spid="47"/>
                                        </p:tgtEl>
                                        <p:attrNameLst>
                                          <p:attrName>style.visibility</p:attrName>
                                        </p:attrNameLst>
                                      </p:cBhvr>
                                      <p:to>
                                        <p:strVal val="visible"/>
                                      </p:to>
                                    </p:set>
                                  </p:childTnLst>
                                </p:cTn>
                              </p:par>
                              <p:par>
                                <p:cTn id="110" presetID="2" presetClass="entr" presetSubtype="8" fill="hold" grpId="0" nodeType="withEffect">
                                  <p:stCondLst>
                                    <p:cond delay="0"/>
                                  </p:stCondLst>
                                  <p:childTnLst>
                                    <p:set>
                                      <p:cBhvr>
                                        <p:cTn id="111" dur="1" fill="hold">
                                          <p:stCondLst>
                                            <p:cond delay="0"/>
                                          </p:stCondLst>
                                        </p:cTn>
                                        <p:tgtEl>
                                          <p:spTgt spid="52"/>
                                        </p:tgtEl>
                                        <p:attrNameLst>
                                          <p:attrName>style.visibility</p:attrName>
                                        </p:attrNameLst>
                                      </p:cBhvr>
                                      <p:to>
                                        <p:strVal val="visible"/>
                                      </p:to>
                                    </p:set>
                                    <p:anim calcmode="lin" valueType="num">
                                      <p:cBhvr additive="base">
                                        <p:cTn id="112" dur="500" fill="hold"/>
                                        <p:tgtEl>
                                          <p:spTgt spid="52"/>
                                        </p:tgtEl>
                                        <p:attrNameLst>
                                          <p:attrName>ppt_x</p:attrName>
                                        </p:attrNameLst>
                                      </p:cBhvr>
                                      <p:tavLst>
                                        <p:tav tm="0">
                                          <p:val>
                                            <p:strVal val="0-#ppt_w/2"/>
                                          </p:val>
                                        </p:tav>
                                        <p:tav tm="100000">
                                          <p:val>
                                            <p:strVal val="#ppt_x"/>
                                          </p:val>
                                        </p:tav>
                                      </p:tavLst>
                                    </p:anim>
                                    <p:anim calcmode="lin" valueType="num">
                                      <p:cBhvr additive="base">
                                        <p:cTn id="113" dur="500" fill="hold"/>
                                        <p:tgtEl>
                                          <p:spTgt spid="52"/>
                                        </p:tgtEl>
                                        <p:attrNameLst>
                                          <p:attrName>ppt_y</p:attrName>
                                        </p:attrNameLst>
                                      </p:cBhvr>
                                      <p:tavLst>
                                        <p:tav tm="0">
                                          <p:val>
                                            <p:strVal val="#ppt_y"/>
                                          </p:val>
                                        </p:tav>
                                        <p:tav tm="100000">
                                          <p:val>
                                            <p:strVal val="#ppt_y"/>
                                          </p:val>
                                        </p:tav>
                                      </p:tavLst>
                                    </p:anim>
                                  </p:childTnLst>
                                </p:cTn>
                              </p:par>
                            </p:childTnLst>
                          </p:cTn>
                        </p:par>
                        <p:par>
                          <p:cTn id="114" fill="hold">
                            <p:stCondLst>
                              <p:cond delay="1500"/>
                            </p:stCondLst>
                            <p:childTnLst>
                              <p:par>
                                <p:cTn id="115" presetID="2" presetClass="entr" presetSubtype="8" fill="hold" grpId="0" nodeType="afterEffect">
                                  <p:stCondLst>
                                    <p:cond delay="0"/>
                                  </p:stCondLst>
                                  <p:childTnLst>
                                    <p:set>
                                      <p:cBhvr>
                                        <p:cTn id="116" dur="1" fill="hold">
                                          <p:stCondLst>
                                            <p:cond delay="0"/>
                                          </p:stCondLst>
                                        </p:cTn>
                                        <p:tgtEl>
                                          <p:spTgt spid="50"/>
                                        </p:tgtEl>
                                        <p:attrNameLst>
                                          <p:attrName>style.visibility</p:attrName>
                                        </p:attrNameLst>
                                      </p:cBhvr>
                                      <p:to>
                                        <p:strVal val="visible"/>
                                      </p:to>
                                    </p:set>
                                    <p:anim calcmode="lin" valueType="num">
                                      <p:cBhvr additive="base">
                                        <p:cTn id="117" dur="500" fill="hold"/>
                                        <p:tgtEl>
                                          <p:spTgt spid="50"/>
                                        </p:tgtEl>
                                        <p:attrNameLst>
                                          <p:attrName>ppt_x</p:attrName>
                                        </p:attrNameLst>
                                      </p:cBhvr>
                                      <p:tavLst>
                                        <p:tav tm="0">
                                          <p:val>
                                            <p:strVal val="0-#ppt_w/2"/>
                                          </p:val>
                                        </p:tav>
                                        <p:tav tm="100000">
                                          <p:val>
                                            <p:strVal val="#ppt_x"/>
                                          </p:val>
                                        </p:tav>
                                      </p:tavLst>
                                    </p:anim>
                                    <p:anim calcmode="lin" valueType="num">
                                      <p:cBhvr additive="base">
                                        <p:cTn id="118" dur="500" fill="hold"/>
                                        <p:tgtEl>
                                          <p:spTgt spid="50"/>
                                        </p:tgtEl>
                                        <p:attrNameLst>
                                          <p:attrName>ppt_y</p:attrName>
                                        </p:attrNameLst>
                                      </p:cBhvr>
                                      <p:tavLst>
                                        <p:tav tm="0">
                                          <p:val>
                                            <p:strVal val="#ppt_y"/>
                                          </p:val>
                                        </p:tav>
                                        <p:tav tm="100000">
                                          <p:val>
                                            <p:strVal val="#ppt_y"/>
                                          </p:val>
                                        </p:tav>
                                      </p:tavLst>
                                    </p:anim>
                                  </p:childTnLst>
                                </p:cTn>
                              </p:par>
                            </p:childTnLst>
                          </p:cTn>
                        </p:par>
                        <p:par>
                          <p:cTn id="119" fill="hold">
                            <p:stCondLst>
                              <p:cond delay="2000"/>
                            </p:stCondLst>
                            <p:childTnLst>
                              <p:par>
                                <p:cTn id="120" presetID="2" presetClass="entr" presetSubtype="8" fill="hold" grpId="0" nodeType="afterEffect">
                                  <p:stCondLst>
                                    <p:cond delay="0"/>
                                  </p:stCondLst>
                                  <p:childTnLst>
                                    <p:set>
                                      <p:cBhvr>
                                        <p:cTn id="121" dur="1" fill="hold">
                                          <p:stCondLst>
                                            <p:cond delay="0"/>
                                          </p:stCondLst>
                                        </p:cTn>
                                        <p:tgtEl>
                                          <p:spTgt spid="48"/>
                                        </p:tgtEl>
                                        <p:attrNameLst>
                                          <p:attrName>style.visibility</p:attrName>
                                        </p:attrNameLst>
                                      </p:cBhvr>
                                      <p:to>
                                        <p:strVal val="visible"/>
                                      </p:to>
                                    </p:set>
                                    <p:anim calcmode="lin" valueType="num">
                                      <p:cBhvr additive="base">
                                        <p:cTn id="122" dur="500" fill="hold"/>
                                        <p:tgtEl>
                                          <p:spTgt spid="48"/>
                                        </p:tgtEl>
                                        <p:attrNameLst>
                                          <p:attrName>ppt_x</p:attrName>
                                        </p:attrNameLst>
                                      </p:cBhvr>
                                      <p:tavLst>
                                        <p:tav tm="0">
                                          <p:val>
                                            <p:strVal val="0-#ppt_w/2"/>
                                          </p:val>
                                        </p:tav>
                                        <p:tav tm="100000">
                                          <p:val>
                                            <p:strVal val="#ppt_x"/>
                                          </p:val>
                                        </p:tav>
                                      </p:tavLst>
                                    </p:anim>
                                    <p:anim calcmode="lin" valueType="num">
                                      <p:cBhvr additive="base">
                                        <p:cTn id="123"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5"/>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0"/>
                                          </p:stCondLst>
                                        </p:cTn>
                                        <p:tgtEl>
                                          <p:spTgt spid="11"/>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2" presetClass="entr" presetSubtype="8" fill="hold" grpId="0" nodeType="clickEffect">
                                  <p:stCondLst>
                                    <p:cond delay="0"/>
                                  </p:stCondLst>
                                  <p:childTnLst>
                                    <p:set>
                                      <p:cBhvr>
                                        <p:cTn id="135" dur="1" fill="hold">
                                          <p:stCondLst>
                                            <p:cond delay="0"/>
                                          </p:stCondLst>
                                        </p:cTn>
                                        <p:tgtEl>
                                          <p:spTgt spid="58"/>
                                        </p:tgtEl>
                                        <p:attrNameLst>
                                          <p:attrName>style.visibility</p:attrName>
                                        </p:attrNameLst>
                                      </p:cBhvr>
                                      <p:to>
                                        <p:strVal val="visible"/>
                                      </p:to>
                                    </p:set>
                                    <p:anim calcmode="lin" valueType="num">
                                      <p:cBhvr additive="base">
                                        <p:cTn id="136" dur="500" fill="hold"/>
                                        <p:tgtEl>
                                          <p:spTgt spid="58"/>
                                        </p:tgtEl>
                                        <p:attrNameLst>
                                          <p:attrName>ppt_x</p:attrName>
                                        </p:attrNameLst>
                                      </p:cBhvr>
                                      <p:tavLst>
                                        <p:tav tm="0">
                                          <p:val>
                                            <p:strVal val="0-#ppt_w/2"/>
                                          </p:val>
                                        </p:tav>
                                        <p:tav tm="100000">
                                          <p:val>
                                            <p:strVal val="#ppt_x"/>
                                          </p:val>
                                        </p:tav>
                                      </p:tavLst>
                                    </p:anim>
                                    <p:anim calcmode="lin" valueType="num">
                                      <p:cBhvr additive="base">
                                        <p:cTn id="137" dur="500" fill="hold"/>
                                        <p:tgtEl>
                                          <p:spTgt spid="58"/>
                                        </p:tgtEl>
                                        <p:attrNameLst>
                                          <p:attrName>ppt_y</p:attrName>
                                        </p:attrNameLst>
                                      </p:cBhvr>
                                      <p:tavLst>
                                        <p:tav tm="0">
                                          <p:val>
                                            <p:strVal val="#ppt_y"/>
                                          </p:val>
                                        </p:tav>
                                        <p:tav tm="100000">
                                          <p:val>
                                            <p:strVal val="#ppt_y"/>
                                          </p:val>
                                        </p:tav>
                                      </p:tavLst>
                                    </p:anim>
                                  </p:childTnLst>
                                </p:cTn>
                              </p:par>
                            </p:childTnLst>
                          </p:cTn>
                        </p:par>
                        <p:par>
                          <p:cTn id="138" fill="hold">
                            <p:stCondLst>
                              <p:cond delay="500"/>
                            </p:stCondLst>
                            <p:childTnLst>
                              <p:par>
                                <p:cTn id="139" presetID="2" presetClass="entr" presetSubtype="8" fill="hold" grpId="0" nodeType="afterEffect">
                                  <p:stCondLst>
                                    <p:cond delay="0"/>
                                  </p:stCondLst>
                                  <p:childTnLst>
                                    <p:set>
                                      <p:cBhvr>
                                        <p:cTn id="140" dur="1" fill="hold">
                                          <p:stCondLst>
                                            <p:cond delay="0"/>
                                          </p:stCondLst>
                                        </p:cTn>
                                        <p:tgtEl>
                                          <p:spTgt spid="56"/>
                                        </p:tgtEl>
                                        <p:attrNameLst>
                                          <p:attrName>style.visibility</p:attrName>
                                        </p:attrNameLst>
                                      </p:cBhvr>
                                      <p:to>
                                        <p:strVal val="visible"/>
                                      </p:to>
                                    </p:set>
                                    <p:anim calcmode="lin" valueType="num">
                                      <p:cBhvr additive="base">
                                        <p:cTn id="141" dur="500" fill="hold"/>
                                        <p:tgtEl>
                                          <p:spTgt spid="56"/>
                                        </p:tgtEl>
                                        <p:attrNameLst>
                                          <p:attrName>ppt_x</p:attrName>
                                        </p:attrNameLst>
                                      </p:cBhvr>
                                      <p:tavLst>
                                        <p:tav tm="0">
                                          <p:val>
                                            <p:strVal val="0-#ppt_w/2"/>
                                          </p:val>
                                        </p:tav>
                                        <p:tav tm="100000">
                                          <p:val>
                                            <p:strVal val="#ppt_x"/>
                                          </p:val>
                                        </p:tav>
                                      </p:tavLst>
                                    </p:anim>
                                    <p:anim calcmode="lin" valueType="num">
                                      <p:cBhvr additive="base">
                                        <p:cTn id="142" dur="500" fill="hold"/>
                                        <p:tgtEl>
                                          <p:spTgt spid="56"/>
                                        </p:tgtEl>
                                        <p:attrNameLst>
                                          <p:attrName>ppt_y</p:attrName>
                                        </p:attrNameLst>
                                      </p:cBhvr>
                                      <p:tavLst>
                                        <p:tav tm="0">
                                          <p:val>
                                            <p:strVal val="#ppt_y"/>
                                          </p:val>
                                        </p:tav>
                                        <p:tav tm="100000">
                                          <p:val>
                                            <p:strVal val="#ppt_y"/>
                                          </p:val>
                                        </p:tav>
                                      </p:tavLst>
                                    </p:anim>
                                  </p:childTnLst>
                                </p:cTn>
                              </p:par>
                            </p:childTnLst>
                          </p:cTn>
                        </p:par>
                        <p:par>
                          <p:cTn id="143" fill="hold">
                            <p:stCondLst>
                              <p:cond delay="1000"/>
                            </p:stCondLst>
                            <p:childTnLst>
                              <p:par>
                                <p:cTn id="144" presetID="2" presetClass="entr" presetSubtype="8" fill="hold" grpId="0" nodeType="afterEffect">
                                  <p:stCondLst>
                                    <p:cond delay="0"/>
                                  </p:stCondLst>
                                  <p:childTnLst>
                                    <p:set>
                                      <p:cBhvr>
                                        <p:cTn id="145" dur="1" fill="hold">
                                          <p:stCondLst>
                                            <p:cond delay="0"/>
                                          </p:stCondLst>
                                        </p:cTn>
                                        <p:tgtEl>
                                          <p:spTgt spid="54"/>
                                        </p:tgtEl>
                                        <p:attrNameLst>
                                          <p:attrName>style.visibility</p:attrName>
                                        </p:attrNameLst>
                                      </p:cBhvr>
                                      <p:to>
                                        <p:strVal val="visible"/>
                                      </p:to>
                                    </p:set>
                                    <p:anim calcmode="lin" valueType="num">
                                      <p:cBhvr additive="base">
                                        <p:cTn id="146" dur="500" fill="hold"/>
                                        <p:tgtEl>
                                          <p:spTgt spid="54"/>
                                        </p:tgtEl>
                                        <p:attrNameLst>
                                          <p:attrName>ppt_x</p:attrName>
                                        </p:attrNameLst>
                                      </p:cBhvr>
                                      <p:tavLst>
                                        <p:tav tm="0">
                                          <p:val>
                                            <p:strVal val="0-#ppt_w/2"/>
                                          </p:val>
                                        </p:tav>
                                        <p:tav tm="100000">
                                          <p:val>
                                            <p:strVal val="#ppt_x"/>
                                          </p:val>
                                        </p:tav>
                                      </p:tavLst>
                                    </p:anim>
                                    <p:anim calcmode="lin" valueType="num">
                                      <p:cBhvr additive="base">
                                        <p:cTn id="147" dur="500" fill="hold"/>
                                        <p:tgtEl>
                                          <p:spTgt spid="54"/>
                                        </p:tgtEl>
                                        <p:attrNameLst>
                                          <p:attrName>ppt_y</p:attrName>
                                        </p:attrNameLst>
                                      </p:cBhvr>
                                      <p:tavLst>
                                        <p:tav tm="0">
                                          <p:val>
                                            <p:strVal val="#ppt_y"/>
                                          </p:val>
                                        </p:tav>
                                        <p:tav tm="100000">
                                          <p:val>
                                            <p:strVal val="#ppt_y"/>
                                          </p:val>
                                        </p:tav>
                                      </p:tavLst>
                                    </p:anim>
                                  </p:childTnLst>
                                </p:cTn>
                              </p:par>
                              <p:par>
                                <p:cTn id="148" presetID="1" presetClass="exit" presetSubtype="0" fill="hold" nodeType="withEffect">
                                  <p:stCondLst>
                                    <p:cond delay="0"/>
                                  </p:stCondLst>
                                  <p:childTnLst>
                                    <p:set>
                                      <p:cBhvr>
                                        <p:cTn id="149" dur="1" fill="hold">
                                          <p:stCondLst>
                                            <p:cond delay="0"/>
                                          </p:stCondLst>
                                        </p:cTn>
                                        <p:tgtEl>
                                          <p:spTgt spid="47"/>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5"/>
                                        </p:tgtEl>
                                        <p:attrNameLst>
                                          <p:attrName>style.visibility</p:attrName>
                                        </p:attrNameLst>
                                      </p:cBhvr>
                                      <p:to>
                                        <p:strVal val="hidden"/>
                                      </p:to>
                                    </p:set>
                                  </p:childTnLst>
                                </p:cTn>
                              </p:par>
                              <p:par>
                                <p:cTn id="152" presetID="1" presetClass="exit" presetSubtype="0" fill="hold" nodeType="withEffect">
                                  <p:stCondLst>
                                    <p:cond delay="0"/>
                                  </p:stCondLst>
                                  <p:childTnLst>
                                    <p:set>
                                      <p:cBhvr>
                                        <p:cTn id="153" dur="1" fill="hold">
                                          <p:stCondLst>
                                            <p:cond delay="0"/>
                                          </p:stCondLst>
                                        </p:cTn>
                                        <p:tgtEl>
                                          <p:spTgt spid="11"/>
                                        </p:tgtEl>
                                        <p:attrNameLst>
                                          <p:attrName>style.visibility</p:attrName>
                                        </p:attrNameLst>
                                      </p:cBhvr>
                                      <p:to>
                                        <p:strVal val="hidden"/>
                                      </p:to>
                                    </p:set>
                                  </p:childTnLst>
                                </p:cTn>
                              </p:par>
                              <p:par>
                                <p:cTn id="154" presetID="1" presetClass="entr" presetSubtype="0" fill="hold" nodeType="withEffect">
                                  <p:stCondLst>
                                    <p:cond delay="0"/>
                                  </p:stCondLst>
                                  <p:childTnLst>
                                    <p:set>
                                      <p:cBhvr>
                                        <p:cTn id="155" dur="1" fill="hold">
                                          <p:stCondLst>
                                            <p:cond delay="0"/>
                                          </p:stCondLst>
                                        </p:cTn>
                                        <p:tgtEl>
                                          <p:spTgt spid="60"/>
                                        </p:tgtEl>
                                        <p:attrNameLst>
                                          <p:attrName>style.visibility</p:attrName>
                                        </p:attrNameLst>
                                      </p:cBhvr>
                                      <p:to>
                                        <p:strVal val="visible"/>
                                      </p:to>
                                    </p:set>
                                  </p:childTnLst>
                                </p:cTn>
                              </p:par>
                              <p:par>
                                <p:cTn id="156" presetID="2" presetClass="entr" presetSubtype="8" fill="hold" grpId="0" nodeType="withEffect">
                                  <p:stCondLst>
                                    <p:cond delay="0"/>
                                  </p:stCondLst>
                                  <p:childTnLst>
                                    <p:set>
                                      <p:cBhvr>
                                        <p:cTn id="157" dur="1" fill="hold">
                                          <p:stCondLst>
                                            <p:cond delay="0"/>
                                          </p:stCondLst>
                                        </p:cTn>
                                        <p:tgtEl>
                                          <p:spTgt spid="63"/>
                                        </p:tgtEl>
                                        <p:attrNameLst>
                                          <p:attrName>style.visibility</p:attrName>
                                        </p:attrNameLst>
                                      </p:cBhvr>
                                      <p:to>
                                        <p:strVal val="visible"/>
                                      </p:to>
                                    </p:set>
                                    <p:anim calcmode="lin" valueType="num">
                                      <p:cBhvr additive="base">
                                        <p:cTn id="158" dur="500" fill="hold"/>
                                        <p:tgtEl>
                                          <p:spTgt spid="63"/>
                                        </p:tgtEl>
                                        <p:attrNameLst>
                                          <p:attrName>ppt_x</p:attrName>
                                        </p:attrNameLst>
                                      </p:cBhvr>
                                      <p:tavLst>
                                        <p:tav tm="0">
                                          <p:val>
                                            <p:strVal val="0-#ppt_w/2"/>
                                          </p:val>
                                        </p:tav>
                                        <p:tav tm="100000">
                                          <p:val>
                                            <p:strVal val="#ppt_x"/>
                                          </p:val>
                                        </p:tav>
                                      </p:tavLst>
                                    </p:anim>
                                    <p:anim calcmode="lin" valueType="num">
                                      <p:cBhvr additive="base">
                                        <p:cTn id="159" dur="500" fill="hold"/>
                                        <p:tgtEl>
                                          <p:spTgt spid="63"/>
                                        </p:tgtEl>
                                        <p:attrNameLst>
                                          <p:attrName>ppt_y</p:attrName>
                                        </p:attrNameLst>
                                      </p:cBhvr>
                                      <p:tavLst>
                                        <p:tav tm="0">
                                          <p:val>
                                            <p:strVal val="#ppt_y"/>
                                          </p:val>
                                        </p:tav>
                                        <p:tav tm="100000">
                                          <p:val>
                                            <p:strVal val="#ppt_y"/>
                                          </p:val>
                                        </p:tav>
                                      </p:tavLst>
                                    </p:anim>
                                  </p:childTnLst>
                                </p:cTn>
                              </p:par>
                            </p:childTnLst>
                          </p:cTn>
                        </p:par>
                        <p:par>
                          <p:cTn id="160" fill="hold">
                            <p:stCondLst>
                              <p:cond delay="1500"/>
                            </p:stCondLst>
                            <p:childTnLst>
                              <p:par>
                                <p:cTn id="161" presetID="2" presetClass="entr" presetSubtype="8" fill="hold" grpId="0" nodeType="afterEffect">
                                  <p:stCondLst>
                                    <p:cond delay="0"/>
                                  </p:stCondLst>
                                  <p:childTnLst>
                                    <p:set>
                                      <p:cBhvr>
                                        <p:cTn id="162" dur="1" fill="hold">
                                          <p:stCondLst>
                                            <p:cond delay="0"/>
                                          </p:stCondLst>
                                        </p:cTn>
                                        <p:tgtEl>
                                          <p:spTgt spid="62"/>
                                        </p:tgtEl>
                                        <p:attrNameLst>
                                          <p:attrName>style.visibility</p:attrName>
                                        </p:attrNameLst>
                                      </p:cBhvr>
                                      <p:to>
                                        <p:strVal val="visible"/>
                                      </p:to>
                                    </p:set>
                                    <p:anim calcmode="lin" valueType="num">
                                      <p:cBhvr additive="base">
                                        <p:cTn id="163" dur="500" fill="hold"/>
                                        <p:tgtEl>
                                          <p:spTgt spid="62"/>
                                        </p:tgtEl>
                                        <p:attrNameLst>
                                          <p:attrName>ppt_x</p:attrName>
                                        </p:attrNameLst>
                                      </p:cBhvr>
                                      <p:tavLst>
                                        <p:tav tm="0">
                                          <p:val>
                                            <p:strVal val="0-#ppt_w/2"/>
                                          </p:val>
                                        </p:tav>
                                        <p:tav tm="100000">
                                          <p:val>
                                            <p:strVal val="#ppt_x"/>
                                          </p:val>
                                        </p:tav>
                                      </p:tavLst>
                                    </p:anim>
                                    <p:anim calcmode="lin" valueType="num">
                                      <p:cBhvr additive="base">
                                        <p:cTn id="164" dur="500" fill="hold"/>
                                        <p:tgtEl>
                                          <p:spTgt spid="62"/>
                                        </p:tgtEl>
                                        <p:attrNameLst>
                                          <p:attrName>ppt_y</p:attrName>
                                        </p:attrNameLst>
                                      </p:cBhvr>
                                      <p:tavLst>
                                        <p:tav tm="0">
                                          <p:val>
                                            <p:strVal val="#ppt_y"/>
                                          </p:val>
                                        </p:tav>
                                        <p:tav tm="100000">
                                          <p:val>
                                            <p:strVal val="#ppt_y"/>
                                          </p:val>
                                        </p:tav>
                                      </p:tavLst>
                                    </p:anim>
                                  </p:childTnLst>
                                </p:cTn>
                              </p:par>
                            </p:childTnLst>
                          </p:cTn>
                        </p:par>
                        <p:par>
                          <p:cTn id="165" fill="hold">
                            <p:stCondLst>
                              <p:cond delay="2000"/>
                            </p:stCondLst>
                            <p:childTnLst>
                              <p:par>
                                <p:cTn id="166" presetID="2" presetClass="entr" presetSubtype="8" fill="hold" grpId="0" nodeType="afterEffect">
                                  <p:stCondLst>
                                    <p:cond delay="0"/>
                                  </p:stCondLst>
                                  <p:childTnLst>
                                    <p:set>
                                      <p:cBhvr>
                                        <p:cTn id="167" dur="1" fill="hold">
                                          <p:stCondLst>
                                            <p:cond delay="0"/>
                                          </p:stCondLst>
                                        </p:cTn>
                                        <p:tgtEl>
                                          <p:spTgt spid="61"/>
                                        </p:tgtEl>
                                        <p:attrNameLst>
                                          <p:attrName>style.visibility</p:attrName>
                                        </p:attrNameLst>
                                      </p:cBhvr>
                                      <p:to>
                                        <p:strVal val="visible"/>
                                      </p:to>
                                    </p:set>
                                    <p:anim calcmode="lin" valueType="num">
                                      <p:cBhvr additive="base">
                                        <p:cTn id="168" dur="500" fill="hold"/>
                                        <p:tgtEl>
                                          <p:spTgt spid="61"/>
                                        </p:tgtEl>
                                        <p:attrNameLst>
                                          <p:attrName>ppt_x</p:attrName>
                                        </p:attrNameLst>
                                      </p:cBhvr>
                                      <p:tavLst>
                                        <p:tav tm="0">
                                          <p:val>
                                            <p:strVal val="0-#ppt_w/2"/>
                                          </p:val>
                                        </p:tav>
                                        <p:tav tm="100000">
                                          <p:val>
                                            <p:strVal val="#ppt_x"/>
                                          </p:val>
                                        </p:tav>
                                      </p:tavLst>
                                    </p:anim>
                                    <p:anim calcmode="lin" valueType="num">
                                      <p:cBhvr additive="base">
                                        <p:cTn id="169"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nodeType="clickEffect">
                                  <p:stCondLst>
                                    <p:cond delay="0"/>
                                  </p:stCondLst>
                                  <p:childTnLst>
                                    <p:set>
                                      <p:cBhvr>
                                        <p:cTn id="173" dur="1" fill="hold">
                                          <p:stCondLst>
                                            <p:cond delay="0"/>
                                          </p:stCondLst>
                                        </p:cTn>
                                        <p:tgtEl>
                                          <p:spTgt spid="5"/>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nodeType="clickEffect">
                                  <p:stCondLst>
                                    <p:cond delay="0"/>
                                  </p:stCondLst>
                                  <p:childTnLst>
                                    <p:set>
                                      <p:cBhvr>
                                        <p:cTn id="177" dur="1" fill="hold">
                                          <p:stCondLst>
                                            <p:cond delay="0"/>
                                          </p:stCondLst>
                                        </p:cTn>
                                        <p:tgtEl>
                                          <p:spTgt spid="12"/>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2" presetClass="entr" presetSubtype="8" fill="hold" grpId="0" nodeType="clickEffect">
                                  <p:stCondLst>
                                    <p:cond delay="0"/>
                                  </p:stCondLst>
                                  <p:childTnLst>
                                    <p:set>
                                      <p:cBhvr>
                                        <p:cTn id="181" dur="1" fill="hold">
                                          <p:stCondLst>
                                            <p:cond delay="0"/>
                                          </p:stCondLst>
                                        </p:cTn>
                                        <p:tgtEl>
                                          <p:spTgt spid="66"/>
                                        </p:tgtEl>
                                        <p:attrNameLst>
                                          <p:attrName>style.visibility</p:attrName>
                                        </p:attrNameLst>
                                      </p:cBhvr>
                                      <p:to>
                                        <p:strVal val="visible"/>
                                      </p:to>
                                    </p:set>
                                    <p:anim calcmode="lin" valueType="num">
                                      <p:cBhvr additive="base">
                                        <p:cTn id="182" dur="500" fill="hold"/>
                                        <p:tgtEl>
                                          <p:spTgt spid="66"/>
                                        </p:tgtEl>
                                        <p:attrNameLst>
                                          <p:attrName>ppt_x</p:attrName>
                                        </p:attrNameLst>
                                      </p:cBhvr>
                                      <p:tavLst>
                                        <p:tav tm="0">
                                          <p:val>
                                            <p:strVal val="0-#ppt_w/2"/>
                                          </p:val>
                                        </p:tav>
                                        <p:tav tm="100000">
                                          <p:val>
                                            <p:strVal val="#ppt_x"/>
                                          </p:val>
                                        </p:tav>
                                      </p:tavLst>
                                    </p:anim>
                                    <p:anim calcmode="lin" valueType="num">
                                      <p:cBhvr additive="base">
                                        <p:cTn id="183" dur="500" fill="hold"/>
                                        <p:tgtEl>
                                          <p:spTgt spid="66"/>
                                        </p:tgtEl>
                                        <p:attrNameLst>
                                          <p:attrName>ppt_y</p:attrName>
                                        </p:attrNameLst>
                                      </p:cBhvr>
                                      <p:tavLst>
                                        <p:tav tm="0">
                                          <p:val>
                                            <p:strVal val="#ppt_y"/>
                                          </p:val>
                                        </p:tav>
                                        <p:tav tm="100000">
                                          <p:val>
                                            <p:strVal val="#ppt_y"/>
                                          </p:val>
                                        </p:tav>
                                      </p:tavLst>
                                    </p:anim>
                                  </p:childTnLst>
                                </p:cTn>
                              </p:par>
                            </p:childTnLst>
                          </p:cTn>
                        </p:par>
                        <p:par>
                          <p:cTn id="184" fill="hold">
                            <p:stCondLst>
                              <p:cond delay="500"/>
                            </p:stCondLst>
                            <p:childTnLst>
                              <p:par>
                                <p:cTn id="185" presetID="2" presetClass="entr" presetSubtype="8" fill="hold" grpId="0" nodeType="afterEffect">
                                  <p:stCondLst>
                                    <p:cond delay="0"/>
                                  </p:stCondLst>
                                  <p:childTnLst>
                                    <p:set>
                                      <p:cBhvr>
                                        <p:cTn id="186" dur="1" fill="hold">
                                          <p:stCondLst>
                                            <p:cond delay="0"/>
                                          </p:stCondLst>
                                        </p:cTn>
                                        <p:tgtEl>
                                          <p:spTgt spid="65"/>
                                        </p:tgtEl>
                                        <p:attrNameLst>
                                          <p:attrName>style.visibility</p:attrName>
                                        </p:attrNameLst>
                                      </p:cBhvr>
                                      <p:to>
                                        <p:strVal val="visible"/>
                                      </p:to>
                                    </p:set>
                                    <p:anim calcmode="lin" valueType="num">
                                      <p:cBhvr additive="base">
                                        <p:cTn id="187" dur="500" fill="hold"/>
                                        <p:tgtEl>
                                          <p:spTgt spid="65"/>
                                        </p:tgtEl>
                                        <p:attrNameLst>
                                          <p:attrName>ppt_x</p:attrName>
                                        </p:attrNameLst>
                                      </p:cBhvr>
                                      <p:tavLst>
                                        <p:tav tm="0">
                                          <p:val>
                                            <p:strVal val="0-#ppt_w/2"/>
                                          </p:val>
                                        </p:tav>
                                        <p:tav tm="100000">
                                          <p:val>
                                            <p:strVal val="#ppt_x"/>
                                          </p:val>
                                        </p:tav>
                                      </p:tavLst>
                                    </p:anim>
                                    <p:anim calcmode="lin" valueType="num">
                                      <p:cBhvr additive="base">
                                        <p:cTn id="188" dur="500" fill="hold"/>
                                        <p:tgtEl>
                                          <p:spTgt spid="65"/>
                                        </p:tgtEl>
                                        <p:attrNameLst>
                                          <p:attrName>ppt_y</p:attrName>
                                        </p:attrNameLst>
                                      </p:cBhvr>
                                      <p:tavLst>
                                        <p:tav tm="0">
                                          <p:val>
                                            <p:strVal val="#ppt_y"/>
                                          </p:val>
                                        </p:tav>
                                        <p:tav tm="100000">
                                          <p:val>
                                            <p:strVal val="#ppt_y"/>
                                          </p:val>
                                        </p:tav>
                                      </p:tavLst>
                                    </p:anim>
                                  </p:childTnLst>
                                </p:cTn>
                              </p:par>
                            </p:childTnLst>
                          </p:cTn>
                        </p:par>
                        <p:par>
                          <p:cTn id="189" fill="hold">
                            <p:stCondLst>
                              <p:cond delay="1000"/>
                            </p:stCondLst>
                            <p:childTnLst>
                              <p:par>
                                <p:cTn id="190" presetID="2" presetClass="entr" presetSubtype="8" fill="hold" grpId="0" nodeType="afterEffect">
                                  <p:stCondLst>
                                    <p:cond delay="0"/>
                                  </p:stCondLst>
                                  <p:childTnLst>
                                    <p:set>
                                      <p:cBhvr>
                                        <p:cTn id="191" dur="1" fill="hold">
                                          <p:stCondLst>
                                            <p:cond delay="0"/>
                                          </p:stCondLst>
                                        </p:cTn>
                                        <p:tgtEl>
                                          <p:spTgt spid="64"/>
                                        </p:tgtEl>
                                        <p:attrNameLst>
                                          <p:attrName>style.visibility</p:attrName>
                                        </p:attrNameLst>
                                      </p:cBhvr>
                                      <p:to>
                                        <p:strVal val="visible"/>
                                      </p:to>
                                    </p:set>
                                    <p:anim calcmode="lin" valueType="num">
                                      <p:cBhvr additive="base">
                                        <p:cTn id="192" dur="500" fill="hold"/>
                                        <p:tgtEl>
                                          <p:spTgt spid="64"/>
                                        </p:tgtEl>
                                        <p:attrNameLst>
                                          <p:attrName>ppt_x</p:attrName>
                                        </p:attrNameLst>
                                      </p:cBhvr>
                                      <p:tavLst>
                                        <p:tav tm="0">
                                          <p:val>
                                            <p:strVal val="0-#ppt_w/2"/>
                                          </p:val>
                                        </p:tav>
                                        <p:tav tm="100000">
                                          <p:val>
                                            <p:strVal val="#ppt_x"/>
                                          </p:val>
                                        </p:tav>
                                      </p:tavLst>
                                    </p:anim>
                                    <p:anim calcmode="lin" valueType="num">
                                      <p:cBhvr additive="base">
                                        <p:cTn id="193" dur="500" fill="hold"/>
                                        <p:tgtEl>
                                          <p:spTgt spid="64"/>
                                        </p:tgtEl>
                                        <p:attrNameLst>
                                          <p:attrName>ppt_y</p:attrName>
                                        </p:attrNameLst>
                                      </p:cBhvr>
                                      <p:tavLst>
                                        <p:tav tm="0">
                                          <p:val>
                                            <p:strVal val="#ppt_y"/>
                                          </p:val>
                                        </p:tav>
                                        <p:tav tm="100000">
                                          <p:val>
                                            <p:strVal val="#ppt_y"/>
                                          </p:val>
                                        </p:tav>
                                      </p:tavLst>
                                    </p:anim>
                                  </p:childTnLst>
                                </p:cTn>
                              </p:par>
                              <p:par>
                                <p:cTn id="194" presetID="1" presetClass="exit" presetSubtype="0" fill="hold" nodeType="withEffect">
                                  <p:stCondLst>
                                    <p:cond delay="0"/>
                                  </p:stCondLst>
                                  <p:childTnLst>
                                    <p:set>
                                      <p:cBhvr>
                                        <p:cTn id="195" dur="1" fill="hold">
                                          <p:stCondLst>
                                            <p:cond delay="0"/>
                                          </p:stCondLst>
                                        </p:cTn>
                                        <p:tgtEl>
                                          <p:spTgt spid="60"/>
                                        </p:tgtEl>
                                        <p:attrNameLst>
                                          <p:attrName>style.visibility</p:attrName>
                                        </p:attrNameLst>
                                      </p:cBhvr>
                                      <p:to>
                                        <p:strVal val="hidden"/>
                                      </p:to>
                                    </p:set>
                                  </p:childTnLst>
                                </p:cTn>
                              </p:par>
                              <p:par>
                                <p:cTn id="196" presetID="1" presetClass="exit" presetSubtype="0" fill="hold" nodeType="withEffect">
                                  <p:stCondLst>
                                    <p:cond delay="0"/>
                                  </p:stCondLst>
                                  <p:childTnLst>
                                    <p:set>
                                      <p:cBhvr>
                                        <p:cTn id="197" dur="1" fill="hold">
                                          <p:stCondLst>
                                            <p:cond delay="0"/>
                                          </p:stCondLst>
                                        </p:cTn>
                                        <p:tgtEl>
                                          <p:spTgt spid="5"/>
                                        </p:tgtEl>
                                        <p:attrNameLst>
                                          <p:attrName>style.visibility</p:attrName>
                                        </p:attrNameLst>
                                      </p:cBhvr>
                                      <p:to>
                                        <p:strVal val="hidden"/>
                                      </p:to>
                                    </p:set>
                                  </p:childTnLst>
                                </p:cTn>
                              </p:par>
                              <p:par>
                                <p:cTn id="198" presetID="1" presetClass="exit" presetSubtype="0" fill="hold" nodeType="withEffect">
                                  <p:stCondLst>
                                    <p:cond delay="0"/>
                                  </p:stCondLst>
                                  <p:childTnLst>
                                    <p:set>
                                      <p:cBhvr>
                                        <p:cTn id="199" dur="1" fill="hold">
                                          <p:stCondLst>
                                            <p:cond delay="0"/>
                                          </p:stCondLst>
                                        </p:cTn>
                                        <p:tgtEl>
                                          <p:spTgt spid="12"/>
                                        </p:tgtEl>
                                        <p:attrNameLst>
                                          <p:attrName>style.visibility</p:attrName>
                                        </p:attrNameLst>
                                      </p:cBhvr>
                                      <p:to>
                                        <p:strVal val="hidden"/>
                                      </p:to>
                                    </p:set>
                                  </p:childTnLst>
                                </p:cTn>
                              </p:par>
                              <p:par>
                                <p:cTn id="200" presetID="1" presetClass="entr" presetSubtype="0" fill="hold" nodeType="withEffect">
                                  <p:stCondLst>
                                    <p:cond delay="0"/>
                                  </p:stCondLst>
                                  <p:childTnLst>
                                    <p:set>
                                      <p:cBhvr>
                                        <p:cTn id="201" dur="1" fill="hold">
                                          <p:stCondLst>
                                            <p:cond delay="0"/>
                                          </p:stCondLst>
                                        </p:cTn>
                                        <p:tgtEl>
                                          <p:spTgt spid="49"/>
                                        </p:tgtEl>
                                        <p:attrNameLst>
                                          <p:attrName>style.visibility</p:attrName>
                                        </p:attrNameLst>
                                      </p:cBhvr>
                                      <p:to>
                                        <p:strVal val="visible"/>
                                      </p:to>
                                    </p:set>
                                  </p:childTnLst>
                                </p:cTn>
                              </p:par>
                              <p:par>
                                <p:cTn id="202" presetID="2" presetClass="entr" presetSubtype="8" fill="hold" grpId="0" nodeType="withEffect">
                                  <p:stCondLst>
                                    <p:cond delay="0"/>
                                  </p:stCondLst>
                                  <p:childTnLst>
                                    <p:set>
                                      <p:cBhvr>
                                        <p:cTn id="203" dur="1" fill="hold">
                                          <p:stCondLst>
                                            <p:cond delay="0"/>
                                          </p:stCondLst>
                                        </p:cTn>
                                        <p:tgtEl>
                                          <p:spTgt spid="69"/>
                                        </p:tgtEl>
                                        <p:attrNameLst>
                                          <p:attrName>style.visibility</p:attrName>
                                        </p:attrNameLst>
                                      </p:cBhvr>
                                      <p:to>
                                        <p:strVal val="visible"/>
                                      </p:to>
                                    </p:set>
                                    <p:anim calcmode="lin" valueType="num">
                                      <p:cBhvr additive="base">
                                        <p:cTn id="204" dur="500" fill="hold"/>
                                        <p:tgtEl>
                                          <p:spTgt spid="69"/>
                                        </p:tgtEl>
                                        <p:attrNameLst>
                                          <p:attrName>ppt_x</p:attrName>
                                        </p:attrNameLst>
                                      </p:cBhvr>
                                      <p:tavLst>
                                        <p:tav tm="0">
                                          <p:val>
                                            <p:strVal val="0-#ppt_w/2"/>
                                          </p:val>
                                        </p:tav>
                                        <p:tav tm="100000">
                                          <p:val>
                                            <p:strVal val="#ppt_x"/>
                                          </p:val>
                                        </p:tav>
                                      </p:tavLst>
                                    </p:anim>
                                    <p:anim calcmode="lin" valueType="num">
                                      <p:cBhvr additive="base">
                                        <p:cTn id="205" dur="500" fill="hold"/>
                                        <p:tgtEl>
                                          <p:spTgt spid="69"/>
                                        </p:tgtEl>
                                        <p:attrNameLst>
                                          <p:attrName>ppt_y</p:attrName>
                                        </p:attrNameLst>
                                      </p:cBhvr>
                                      <p:tavLst>
                                        <p:tav tm="0">
                                          <p:val>
                                            <p:strVal val="#ppt_y"/>
                                          </p:val>
                                        </p:tav>
                                        <p:tav tm="100000">
                                          <p:val>
                                            <p:strVal val="#ppt_y"/>
                                          </p:val>
                                        </p:tav>
                                      </p:tavLst>
                                    </p:anim>
                                  </p:childTnLst>
                                </p:cTn>
                              </p:par>
                            </p:childTnLst>
                          </p:cTn>
                        </p:par>
                        <p:par>
                          <p:cTn id="206" fill="hold">
                            <p:stCondLst>
                              <p:cond delay="1500"/>
                            </p:stCondLst>
                            <p:childTnLst>
                              <p:par>
                                <p:cTn id="207" presetID="2" presetClass="entr" presetSubtype="8" fill="hold" grpId="0" nodeType="afterEffect">
                                  <p:stCondLst>
                                    <p:cond delay="0"/>
                                  </p:stCondLst>
                                  <p:childTnLst>
                                    <p:set>
                                      <p:cBhvr>
                                        <p:cTn id="208" dur="1" fill="hold">
                                          <p:stCondLst>
                                            <p:cond delay="0"/>
                                          </p:stCondLst>
                                        </p:cTn>
                                        <p:tgtEl>
                                          <p:spTgt spid="68"/>
                                        </p:tgtEl>
                                        <p:attrNameLst>
                                          <p:attrName>style.visibility</p:attrName>
                                        </p:attrNameLst>
                                      </p:cBhvr>
                                      <p:to>
                                        <p:strVal val="visible"/>
                                      </p:to>
                                    </p:set>
                                    <p:anim calcmode="lin" valueType="num">
                                      <p:cBhvr additive="base">
                                        <p:cTn id="209" dur="500" fill="hold"/>
                                        <p:tgtEl>
                                          <p:spTgt spid="68"/>
                                        </p:tgtEl>
                                        <p:attrNameLst>
                                          <p:attrName>ppt_x</p:attrName>
                                        </p:attrNameLst>
                                      </p:cBhvr>
                                      <p:tavLst>
                                        <p:tav tm="0">
                                          <p:val>
                                            <p:strVal val="0-#ppt_w/2"/>
                                          </p:val>
                                        </p:tav>
                                        <p:tav tm="100000">
                                          <p:val>
                                            <p:strVal val="#ppt_x"/>
                                          </p:val>
                                        </p:tav>
                                      </p:tavLst>
                                    </p:anim>
                                    <p:anim calcmode="lin" valueType="num">
                                      <p:cBhvr additive="base">
                                        <p:cTn id="210" dur="500" fill="hold"/>
                                        <p:tgtEl>
                                          <p:spTgt spid="68"/>
                                        </p:tgtEl>
                                        <p:attrNameLst>
                                          <p:attrName>ppt_y</p:attrName>
                                        </p:attrNameLst>
                                      </p:cBhvr>
                                      <p:tavLst>
                                        <p:tav tm="0">
                                          <p:val>
                                            <p:strVal val="#ppt_y"/>
                                          </p:val>
                                        </p:tav>
                                        <p:tav tm="100000">
                                          <p:val>
                                            <p:strVal val="#ppt_y"/>
                                          </p:val>
                                        </p:tav>
                                      </p:tavLst>
                                    </p:anim>
                                  </p:childTnLst>
                                </p:cTn>
                              </p:par>
                            </p:childTnLst>
                          </p:cTn>
                        </p:par>
                        <p:par>
                          <p:cTn id="211" fill="hold">
                            <p:stCondLst>
                              <p:cond delay="2000"/>
                            </p:stCondLst>
                            <p:childTnLst>
                              <p:par>
                                <p:cTn id="212" presetID="2" presetClass="entr" presetSubtype="8" fill="hold" grpId="0" nodeType="afterEffect">
                                  <p:stCondLst>
                                    <p:cond delay="0"/>
                                  </p:stCondLst>
                                  <p:childTnLst>
                                    <p:set>
                                      <p:cBhvr>
                                        <p:cTn id="213" dur="1" fill="hold">
                                          <p:stCondLst>
                                            <p:cond delay="0"/>
                                          </p:stCondLst>
                                        </p:cTn>
                                        <p:tgtEl>
                                          <p:spTgt spid="67"/>
                                        </p:tgtEl>
                                        <p:attrNameLst>
                                          <p:attrName>style.visibility</p:attrName>
                                        </p:attrNameLst>
                                      </p:cBhvr>
                                      <p:to>
                                        <p:strVal val="visible"/>
                                      </p:to>
                                    </p:set>
                                    <p:anim calcmode="lin" valueType="num">
                                      <p:cBhvr additive="base">
                                        <p:cTn id="214" dur="500" fill="hold"/>
                                        <p:tgtEl>
                                          <p:spTgt spid="67"/>
                                        </p:tgtEl>
                                        <p:attrNameLst>
                                          <p:attrName>ppt_x</p:attrName>
                                        </p:attrNameLst>
                                      </p:cBhvr>
                                      <p:tavLst>
                                        <p:tav tm="0">
                                          <p:val>
                                            <p:strVal val="0-#ppt_w/2"/>
                                          </p:val>
                                        </p:tav>
                                        <p:tav tm="100000">
                                          <p:val>
                                            <p:strVal val="#ppt_x"/>
                                          </p:val>
                                        </p:tav>
                                      </p:tavLst>
                                    </p:anim>
                                    <p:anim calcmode="lin" valueType="num">
                                      <p:cBhvr additive="base">
                                        <p:cTn id="215" dur="500" fill="hold"/>
                                        <p:tgtEl>
                                          <p:spTgt spid="67"/>
                                        </p:tgtEl>
                                        <p:attrNameLst>
                                          <p:attrName>ppt_y</p:attrName>
                                        </p:attrNameLst>
                                      </p:cBhvr>
                                      <p:tavLst>
                                        <p:tav tm="0">
                                          <p:val>
                                            <p:strVal val="#ppt_y"/>
                                          </p:val>
                                        </p:tav>
                                        <p:tav tm="100000">
                                          <p:val>
                                            <p:strVal val="#ppt_y"/>
                                          </p:val>
                                        </p:tav>
                                      </p:tavLst>
                                    </p:anim>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nodeType="clickEffect">
                                  <p:stCondLst>
                                    <p:cond delay="0"/>
                                  </p:stCondLst>
                                  <p:childTnLst>
                                    <p:set>
                                      <p:cBhvr>
                                        <p:cTn id="219" dur="1" fill="hold">
                                          <p:stCondLst>
                                            <p:cond delay="0"/>
                                          </p:stCondLst>
                                        </p:cTn>
                                        <p:tgtEl>
                                          <p:spTgt spid="5"/>
                                        </p:tgtEl>
                                        <p:attrNameLst>
                                          <p:attrName>style.visibility</p:attrName>
                                        </p:attrNameLst>
                                      </p:cBhvr>
                                      <p:to>
                                        <p:strVal val="visible"/>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nodeType="clickEffect">
                                  <p:stCondLst>
                                    <p:cond delay="0"/>
                                  </p:stCondLst>
                                  <p:childTnLst>
                                    <p:set>
                                      <p:cBhvr>
                                        <p:cTn id="223" dur="1" fill="hold">
                                          <p:stCondLst>
                                            <p:cond delay="0"/>
                                          </p:stCondLst>
                                        </p:cTn>
                                        <p:tgtEl>
                                          <p:spTgt spid="13"/>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2" presetClass="entr" presetSubtype="8" fill="hold" grpId="0" nodeType="clickEffect">
                                  <p:stCondLst>
                                    <p:cond delay="0"/>
                                  </p:stCondLst>
                                  <p:childTnLst>
                                    <p:set>
                                      <p:cBhvr>
                                        <p:cTn id="227" dur="1" fill="hold">
                                          <p:stCondLst>
                                            <p:cond delay="0"/>
                                          </p:stCondLst>
                                        </p:cTn>
                                        <p:tgtEl>
                                          <p:spTgt spid="72"/>
                                        </p:tgtEl>
                                        <p:attrNameLst>
                                          <p:attrName>style.visibility</p:attrName>
                                        </p:attrNameLst>
                                      </p:cBhvr>
                                      <p:to>
                                        <p:strVal val="visible"/>
                                      </p:to>
                                    </p:set>
                                    <p:anim calcmode="lin" valueType="num">
                                      <p:cBhvr additive="base">
                                        <p:cTn id="228" dur="500" fill="hold"/>
                                        <p:tgtEl>
                                          <p:spTgt spid="72"/>
                                        </p:tgtEl>
                                        <p:attrNameLst>
                                          <p:attrName>ppt_x</p:attrName>
                                        </p:attrNameLst>
                                      </p:cBhvr>
                                      <p:tavLst>
                                        <p:tav tm="0">
                                          <p:val>
                                            <p:strVal val="0-#ppt_w/2"/>
                                          </p:val>
                                        </p:tav>
                                        <p:tav tm="100000">
                                          <p:val>
                                            <p:strVal val="#ppt_x"/>
                                          </p:val>
                                        </p:tav>
                                      </p:tavLst>
                                    </p:anim>
                                    <p:anim calcmode="lin" valueType="num">
                                      <p:cBhvr additive="base">
                                        <p:cTn id="229" dur="500" fill="hold"/>
                                        <p:tgtEl>
                                          <p:spTgt spid="72"/>
                                        </p:tgtEl>
                                        <p:attrNameLst>
                                          <p:attrName>ppt_y</p:attrName>
                                        </p:attrNameLst>
                                      </p:cBhvr>
                                      <p:tavLst>
                                        <p:tav tm="0">
                                          <p:val>
                                            <p:strVal val="#ppt_y"/>
                                          </p:val>
                                        </p:tav>
                                        <p:tav tm="100000">
                                          <p:val>
                                            <p:strVal val="#ppt_y"/>
                                          </p:val>
                                        </p:tav>
                                      </p:tavLst>
                                    </p:anim>
                                  </p:childTnLst>
                                </p:cTn>
                              </p:par>
                            </p:childTnLst>
                          </p:cTn>
                        </p:par>
                        <p:par>
                          <p:cTn id="230" fill="hold">
                            <p:stCondLst>
                              <p:cond delay="500"/>
                            </p:stCondLst>
                            <p:childTnLst>
                              <p:par>
                                <p:cTn id="231" presetID="2" presetClass="entr" presetSubtype="8" fill="hold" grpId="0" nodeType="afterEffect">
                                  <p:stCondLst>
                                    <p:cond delay="0"/>
                                  </p:stCondLst>
                                  <p:childTnLst>
                                    <p:set>
                                      <p:cBhvr>
                                        <p:cTn id="232" dur="1" fill="hold">
                                          <p:stCondLst>
                                            <p:cond delay="0"/>
                                          </p:stCondLst>
                                        </p:cTn>
                                        <p:tgtEl>
                                          <p:spTgt spid="71"/>
                                        </p:tgtEl>
                                        <p:attrNameLst>
                                          <p:attrName>style.visibility</p:attrName>
                                        </p:attrNameLst>
                                      </p:cBhvr>
                                      <p:to>
                                        <p:strVal val="visible"/>
                                      </p:to>
                                    </p:set>
                                    <p:anim calcmode="lin" valueType="num">
                                      <p:cBhvr additive="base">
                                        <p:cTn id="233" dur="500" fill="hold"/>
                                        <p:tgtEl>
                                          <p:spTgt spid="71"/>
                                        </p:tgtEl>
                                        <p:attrNameLst>
                                          <p:attrName>ppt_x</p:attrName>
                                        </p:attrNameLst>
                                      </p:cBhvr>
                                      <p:tavLst>
                                        <p:tav tm="0">
                                          <p:val>
                                            <p:strVal val="0-#ppt_w/2"/>
                                          </p:val>
                                        </p:tav>
                                        <p:tav tm="100000">
                                          <p:val>
                                            <p:strVal val="#ppt_x"/>
                                          </p:val>
                                        </p:tav>
                                      </p:tavLst>
                                    </p:anim>
                                    <p:anim calcmode="lin" valueType="num">
                                      <p:cBhvr additive="base">
                                        <p:cTn id="234" dur="500" fill="hold"/>
                                        <p:tgtEl>
                                          <p:spTgt spid="71"/>
                                        </p:tgtEl>
                                        <p:attrNameLst>
                                          <p:attrName>ppt_y</p:attrName>
                                        </p:attrNameLst>
                                      </p:cBhvr>
                                      <p:tavLst>
                                        <p:tav tm="0">
                                          <p:val>
                                            <p:strVal val="#ppt_y"/>
                                          </p:val>
                                        </p:tav>
                                        <p:tav tm="100000">
                                          <p:val>
                                            <p:strVal val="#ppt_y"/>
                                          </p:val>
                                        </p:tav>
                                      </p:tavLst>
                                    </p:anim>
                                  </p:childTnLst>
                                </p:cTn>
                              </p:par>
                            </p:childTnLst>
                          </p:cTn>
                        </p:par>
                        <p:par>
                          <p:cTn id="235" fill="hold">
                            <p:stCondLst>
                              <p:cond delay="1000"/>
                            </p:stCondLst>
                            <p:childTnLst>
                              <p:par>
                                <p:cTn id="236" presetID="2" presetClass="entr" presetSubtype="8" fill="hold" grpId="0" nodeType="afterEffect">
                                  <p:stCondLst>
                                    <p:cond delay="0"/>
                                  </p:stCondLst>
                                  <p:childTnLst>
                                    <p:set>
                                      <p:cBhvr>
                                        <p:cTn id="237" dur="1" fill="hold">
                                          <p:stCondLst>
                                            <p:cond delay="0"/>
                                          </p:stCondLst>
                                        </p:cTn>
                                        <p:tgtEl>
                                          <p:spTgt spid="70"/>
                                        </p:tgtEl>
                                        <p:attrNameLst>
                                          <p:attrName>style.visibility</p:attrName>
                                        </p:attrNameLst>
                                      </p:cBhvr>
                                      <p:to>
                                        <p:strVal val="visible"/>
                                      </p:to>
                                    </p:set>
                                    <p:anim calcmode="lin" valueType="num">
                                      <p:cBhvr additive="base">
                                        <p:cTn id="238" dur="500" fill="hold"/>
                                        <p:tgtEl>
                                          <p:spTgt spid="70"/>
                                        </p:tgtEl>
                                        <p:attrNameLst>
                                          <p:attrName>ppt_x</p:attrName>
                                        </p:attrNameLst>
                                      </p:cBhvr>
                                      <p:tavLst>
                                        <p:tav tm="0">
                                          <p:val>
                                            <p:strVal val="0-#ppt_w/2"/>
                                          </p:val>
                                        </p:tav>
                                        <p:tav tm="100000">
                                          <p:val>
                                            <p:strVal val="#ppt_x"/>
                                          </p:val>
                                        </p:tav>
                                      </p:tavLst>
                                    </p:anim>
                                    <p:anim calcmode="lin" valueType="num">
                                      <p:cBhvr additive="base">
                                        <p:cTn id="239" dur="500" fill="hold"/>
                                        <p:tgtEl>
                                          <p:spTgt spid="70"/>
                                        </p:tgtEl>
                                        <p:attrNameLst>
                                          <p:attrName>ppt_y</p:attrName>
                                        </p:attrNameLst>
                                      </p:cBhvr>
                                      <p:tavLst>
                                        <p:tav tm="0">
                                          <p:val>
                                            <p:strVal val="#ppt_y"/>
                                          </p:val>
                                        </p:tav>
                                        <p:tav tm="100000">
                                          <p:val>
                                            <p:strVal val="#ppt_y"/>
                                          </p:val>
                                        </p:tav>
                                      </p:tavLst>
                                    </p:anim>
                                  </p:childTnLst>
                                </p:cTn>
                              </p:par>
                              <p:par>
                                <p:cTn id="240" presetID="1" presetClass="exit" presetSubtype="0" fill="hold" nodeType="withEffect">
                                  <p:stCondLst>
                                    <p:cond delay="0"/>
                                  </p:stCondLst>
                                  <p:childTnLst>
                                    <p:set>
                                      <p:cBhvr>
                                        <p:cTn id="241" dur="1" fill="hold">
                                          <p:stCondLst>
                                            <p:cond delay="0"/>
                                          </p:stCondLst>
                                        </p:cTn>
                                        <p:tgtEl>
                                          <p:spTgt spid="49"/>
                                        </p:tgtEl>
                                        <p:attrNameLst>
                                          <p:attrName>style.visibility</p:attrName>
                                        </p:attrNameLst>
                                      </p:cBhvr>
                                      <p:to>
                                        <p:strVal val="hidden"/>
                                      </p:to>
                                    </p:set>
                                  </p:childTnLst>
                                </p:cTn>
                              </p:par>
                              <p:par>
                                <p:cTn id="242" presetID="1" presetClass="exit" presetSubtype="0" fill="hold" nodeType="withEffect">
                                  <p:stCondLst>
                                    <p:cond delay="0"/>
                                  </p:stCondLst>
                                  <p:childTnLst>
                                    <p:set>
                                      <p:cBhvr>
                                        <p:cTn id="243" dur="1" fill="hold">
                                          <p:stCondLst>
                                            <p:cond delay="0"/>
                                          </p:stCondLst>
                                        </p:cTn>
                                        <p:tgtEl>
                                          <p:spTgt spid="5"/>
                                        </p:tgtEl>
                                        <p:attrNameLst>
                                          <p:attrName>style.visibility</p:attrName>
                                        </p:attrNameLst>
                                      </p:cBhvr>
                                      <p:to>
                                        <p:strVal val="hidden"/>
                                      </p:to>
                                    </p:set>
                                  </p:childTnLst>
                                </p:cTn>
                              </p:par>
                              <p:par>
                                <p:cTn id="244" presetID="1" presetClass="exit" presetSubtype="0" fill="hold" nodeType="withEffect">
                                  <p:stCondLst>
                                    <p:cond delay="0"/>
                                  </p:stCondLst>
                                  <p:childTnLst>
                                    <p:set>
                                      <p:cBhvr>
                                        <p:cTn id="245" dur="1" fill="hold">
                                          <p:stCondLst>
                                            <p:cond delay="0"/>
                                          </p:stCondLst>
                                        </p:cTn>
                                        <p:tgtEl>
                                          <p:spTgt spid="13"/>
                                        </p:tgtEl>
                                        <p:attrNameLst>
                                          <p:attrName>style.visibility</p:attrName>
                                        </p:attrNameLst>
                                      </p:cBhvr>
                                      <p:to>
                                        <p:strVal val="hidden"/>
                                      </p:to>
                                    </p:set>
                                  </p:childTnLst>
                                </p:cTn>
                              </p:par>
                              <p:par>
                                <p:cTn id="246" presetID="1" presetClass="entr" presetSubtype="0" fill="hold" nodeType="withEffect">
                                  <p:stCondLst>
                                    <p:cond delay="0"/>
                                  </p:stCondLst>
                                  <p:childTnLst>
                                    <p:set>
                                      <p:cBhvr>
                                        <p:cTn id="247" dur="1" fill="hold">
                                          <p:stCondLst>
                                            <p:cond delay="0"/>
                                          </p:stCondLst>
                                        </p:cTn>
                                        <p:tgtEl>
                                          <p:spTgt spid="51"/>
                                        </p:tgtEl>
                                        <p:attrNameLst>
                                          <p:attrName>style.visibility</p:attrName>
                                        </p:attrNameLst>
                                      </p:cBhvr>
                                      <p:to>
                                        <p:strVal val="visible"/>
                                      </p:to>
                                    </p:set>
                                  </p:childTnLst>
                                </p:cTn>
                              </p:par>
                              <p:par>
                                <p:cTn id="248" presetID="2" presetClass="entr" presetSubtype="8" fill="hold" grpId="0" nodeType="withEffect">
                                  <p:stCondLst>
                                    <p:cond delay="0"/>
                                  </p:stCondLst>
                                  <p:childTnLst>
                                    <p:set>
                                      <p:cBhvr>
                                        <p:cTn id="249" dur="1" fill="hold">
                                          <p:stCondLst>
                                            <p:cond delay="0"/>
                                          </p:stCondLst>
                                        </p:cTn>
                                        <p:tgtEl>
                                          <p:spTgt spid="57"/>
                                        </p:tgtEl>
                                        <p:attrNameLst>
                                          <p:attrName>style.visibility</p:attrName>
                                        </p:attrNameLst>
                                      </p:cBhvr>
                                      <p:to>
                                        <p:strVal val="visible"/>
                                      </p:to>
                                    </p:set>
                                    <p:anim calcmode="lin" valueType="num">
                                      <p:cBhvr additive="base">
                                        <p:cTn id="250" dur="500" fill="hold"/>
                                        <p:tgtEl>
                                          <p:spTgt spid="57"/>
                                        </p:tgtEl>
                                        <p:attrNameLst>
                                          <p:attrName>ppt_x</p:attrName>
                                        </p:attrNameLst>
                                      </p:cBhvr>
                                      <p:tavLst>
                                        <p:tav tm="0">
                                          <p:val>
                                            <p:strVal val="0-#ppt_w/2"/>
                                          </p:val>
                                        </p:tav>
                                        <p:tav tm="100000">
                                          <p:val>
                                            <p:strVal val="#ppt_x"/>
                                          </p:val>
                                        </p:tav>
                                      </p:tavLst>
                                    </p:anim>
                                    <p:anim calcmode="lin" valueType="num">
                                      <p:cBhvr additive="base">
                                        <p:cTn id="251" dur="500" fill="hold"/>
                                        <p:tgtEl>
                                          <p:spTgt spid="57"/>
                                        </p:tgtEl>
                                        <p:attrNameLst>
                                          <p:attrName>ppt_y</p:attrName>
                                        </p:attrNameLst>
                                      </p:cBhvr>
                                      <p:tavLst>
                                        <p:tav tm="0">
                                          <p:val>
                                            <p:strVal val="#ppt_y"/>
                                          </p:val>
                                        </p:tav>
                                        <p:tav tm="100000">
                                          <p:val>
                                            <p:strVal val="#ppt_y"/>
                                          </p:val>
                                        </p:tav>
                                      </p:tavLst>
                                    </p:anim>
                                  </p:childTnLst>
                                </p:cTn>
                              </p:par>
                            </p:childTnLst>
                          </p:cTn>
                        </p:par>
                        <p:par>
                          <p:cTn id="252" fill="hold">
                            <p:stCondLst>
                              <p:cond delay="1500"/>
                            </p:stCondLst>
                            <p:childTnLst>
                              <p:par>
                                <p:cTn id="253" presetID="2" presetClass="entr" presetSubtype="8" fill="hold" grpId="0" nodeType="afterEffect">
                                  <p:stCondLst>
                                    <p:cond delay="0"/>
                                  </p:stCondLst>
                                  <p:childTnLst>
                                    <p:set>
                                      <p:cBhvr>
                                        <p:cTn id="254" dur="1" fill="hold">
                                          <p:stCondLst>
                                            <p:cond delay="0"/>
                                          </p:stCondLst>
                                        </p:cTn>
                                        <p:tgtEl>
                                          <p:spTgt spid="55"/>
                                        </p:tgtEl>
                                        <p:attrNameLst>
                                          <p:attrName>style.visibility</p:attrName>
                                        </p:attrNameLst>
                                      </p:cBhvr>
                                      <p:to>
                                        <p:strVal val="visible"/>
                                      </p:to>
                                    </p:set>
                                    <p:anim calcmode="lin" valueType="num">
                                      <p:cBhvr additive="base">
                                        <p:cTn id="255" dur="500" fill="hold"/>
                                        <p:tgtEl>
                                          <p:spTgt spid="55"/>
                                        </p:tgtEl>
                                        <p:attrNameLst>
                                          <p:attrName>ppt_x</p:attrName>
                                        </p:attrNameLst>
                                      </p:cBhvr>
                                      <p:tavLst>
                                        <p:tav tm="0">
                                          <p:val>
                                            <p:strVal val="0-#ppt_w/2"/>
                                          </p:val>
                                        </p:tav>
                                        <p:tav tm="100000">
                                          <p:val>
                                            <p:strVal val="#ppt_x"/>
                                          </p:val>
                                        </p:tav>
                                      </p:tavLst>
                                    </p:anim>
                                    <p:anim calcmode="lin" valueType="num">
                                      <p:cBhvr additive="base">
                                        <p:cTn id="256" dur="500" fill="hold"/>
                                        <p:tgtEl>
                                          <p:spTgt spid="55"/>
                                        </p:tgtEl>
                                        <p:attrNameLst>
                                          <p:attrName>ppt_y</p:attrName>
                                        </p:attrNameLst>
                                      </p:cBhvr>
                                      <p:tavLst>
                                        <p:tav tm="0">
                                          <p:val>
                                            <p:strVal val="#ppt_y"/>
                                          </p:val>
                                        </p:tav>
                                        <p:tav tm="100000">
                                          <p:val>
                                            <p:strVal val="#ppt_y"/>
                                          </p:val>
                                        </p:tav>
                                      </p:tavLst>
                                    </p:anim>
                                  </p:childTnLst>
                                </p:cTn>
                              </p:par>
                            </p:childTnLst>
                          </p:cTn>
                        </p:par>
                        <p:par>
                          <p:cTn id="257" fill="hold">
                            <p:stCondLst>
                              <p:cond delay="2000"/>
                            </p:stCondLst>
                            <p:childTnLst>
                              <p:par>
                                <p:cTn id="258" presetID="2" presetClass="entr" presetSubtype="8" fill="hold" grpId="0" nodeType="afterEffect">
                                  <p:stCondLst>
                                    <p:cond delay="0"/>
                                  </p:stCondLst>
                                  <p:childTnLst>
                                    <p:set>
                                      <p:cBhvr>
                                        <p:cTn id="259" dur="1" fill="hold">
                                          <p:stCondLst>
                                            <p:cond delay="0"/>
                                          </p:stCondLst>
                                        </p:cTn>
                                        <p:tgtEl>
                                          <p:spTgt spid="53"/>
                                        </p:tgtEl>
                                        <p:attrNameLst>
                                          <p:attrName>style.visibility</p:attrName>
                                        </p:attrNameLst>
                                      </p:cBhvr>
                                      <p:to>
                                        <p:strVal val="visible"/>
                                      </p:to>
                                    </p:set>
                                    <p:anim calcmode="lin" valueType="num">
                                      <p:cBhvr additive="base">
                                        <p:cTn id="260" dur="500" fill="hold"/>
                                        <p:tgtEl>
                                          <p:spTgt spid="53"/>
                                        </p:tgtEl>
                                        <p:attrNameLst>
                                          <p:attrName>ppt_x</p:attrName>
                                        </p:attrNameLst>
                                      </p:cBhvr>
                                      <p:tavLst>
                                        <p:tav tm="0">
                                          <p:val>
                                            <p:strVal val="0-#ppt_w/2"/>
                                          </p:val>
                                        </p:tav>
                                        <p:tav tm="100000">
                                          <p:val>
                                            <p:strVal val="#ppt_x"/>
                                          </p:val>
                                        </p:tav>
                                      </p:tavLst>
                                    </p:anim>
                                    <p:anim calcmode="lin" valueType="num">
                                      <p:cBhvr additive="base">
                                        <p:cTn id="261" dur="500" fill="hold"/>
                                        <p:tgtEl>
                                          <p:spTgt spid="53"/>
                                        </p:tgtEl>
                                        <p:attrNameLst>
                                          <p:attrName>ppt_y</p:attrName>
                                        </p:attrNameLst>
                                      </p:cBhvr>
                                      <p:tavLst>
                                        <p:tav tm="0">
                                          <p:val>
                                            <p:strVal val="#ppt_y"/>
                                          </p:val>
                                        </p:tav>
                                        <p:tav tm="100000">
                                          <p:val>
                                            <p:strVal val="#ppt_y"/>
                                          </p:val>
                                        </p:tav>
                                      </p:tavLst>
                                    </p:anim>
                                  </p:childTnLst>
                                </p:cTn>
                              </p:par>
                            </p:childTnLst>
                          </p:cTn>
                        </p:par>
                      </p:childTnLst>
                    </p:cTn>
                  </p:par>
                  <p:par>
                    <p:cTn id="262" fill="hold">
                      <p:stCondLst>
                        <p:cond delay="indefinite"/>
                      </p:stCondLst>
                      <p:childTnLst>
                        <p:par>
                          <p:cTn id="263" fill="hold">
                            <p:stCondLst>
                              <p:cond delay="0"/>
                            </p:stCondLst>
                            <p:childTnLst>
                              <p:par>
                                <p:cTn id="264" presetID="1" presetClass="entr" presetSubtype="0" fill="hold" nodeType="clickEffect">
                                  <p:stCondLst>
                                    <p:cond delay="0"/>
                                  </p:stCondLst>
                                  <p:childTnLst>
                                    <p:set>
                                      <p:cBhvr>
                                        <p:cTn id="265" dur="1" fill="hold">
                                          <p:stCondLst>
                                            <p:cond delay="0"/>
                                          </p:stCondLst>
                                        </p:cTn>
                                        <p:tgtEl>
                                          <p:spTgt spid="5"/>
                                        </p:tgtEl>
                                        <p:attrNameLst>
                                          <p:attrName>style.visibility</p:attrName>
                                        </p:attrNameLst>
                                      </p:cBhvr>
                                      <p:to>
                                        <p:strVal val="visible"/>
                                      </p:to>
                                    </p:set>
                                  </p:childTnLst>
                                </p:cTn>
                              </p:par>
                            </p:childTnLst>
                          </p:cTn>
                        </p:par>
                      </p:childTnLst>
                    </p:cTn>
                  </p:par>
                  <p:par>
                    <p:cTn id="266" fill="hold">
                      <p:stCondLst>
                        <p:cond delay="indefinite"/>
                      </p:stCondLst>
                      <p:childTnLst>
                        <p:par>
                          <p:cTn id="267" fill="hold">
                            <p:stCondLst>
                              <p:cond delay="0"/>
                            </p:stCondLst>
                            <p:childTnLst>
                              <p:par>
                                <p:cTn id="268" presetID="1" presetClass="entr" presetSubtype="0" fill="hold" nodeType="clickEffect">
                                  <p:stCondLst>
                                    <p:cond delay="0"/>
                                  </p:stCondLst>
                                  <p:childTnLst>
                                    <p:set>
                                      <p:cBhvr>
                                        <p:cTn id="269" dur="1" fill="hold">
                                          <p:stCondLst>
                                            <p:cond delay="0"/>
                                          </p:stCondLst>
                                        </p:cTn>
                                        <p:tgtEl>
                                          <p:spTgt spid="3"/>
                                        </p:tgtEl>
                                        <p:attrNameLst>
                                          <p:attrName>style.visibility</p:attrName>
                                        </p:attrNameLst>
                                      </p:cBhvr>
                                      <p:to>
                                        <p:strVal val="visible"/>
                                      </p:to>
                                    </p:set>
                                  </p:childTnLst>
                                </p:cTn>
                              </p:par>
                            </p:childTnLst>
                          </p:cTn>
                        </p:par>
                      </p:childTnLst>
                    </p:cTn>
                  </p:par>
                  <p:par>
                    <p:cTn id="270" fill="hold">
                      <p:stCondLst>
                        <p:cond delay="indefinite"/>
                      </p:stCondLst>
                      <p:childTnLst>
                        <p:par>
                          <p:cTn id="271" fill="hold">
                            <p:stCondLst>
                              <p:cond delay="0"/>
                            </p:stCondLst>
                            <p:childTnLst>
                              <p:par>
                                <p:cTn id="272" presetID="2" presetClass="entr" presetSubtype="8" fill="hold" grpId="0" nodeType="clickEffect">
                                  <p:stCondLst>
                                    <p:cond delay="0"/>
                                  </p:stCondLst>
                                  <p:childTnLst>
                                    <p:set>
                                      <p:cBhvr>
                                        <p:cTn id="273" dur="1" fill="hold">
                                          <p:stCondLst>
                                            <p:cond delay="0"/>
                                          </p:stCondLst>
                                        </p:cTn>
                                        <p:tgtEl>
                                          <p:spTgt spid="74"/>
                                        </p:tgtEl>
                                        <p:attrNameLst>
                                          <p:attrName>style.visibility</p:attrName>
                                        </p:attrNameLst>
                                      </p:cBhvr>
                                      <p:to>
                                        <p:strVal val="visible"/>
                                      </p:to>
                                    </p:set>
                                    <p:anim calcmode="lin" valueType="num">
                                      <p:cBhvr additive="base">
                                        <p:cTn id="274" dur="500" fill="hold"/>
                                        <p:tgtEl>
                                          <p:spTgt spid="74"/>
                                        </p:tgtEl>
                                        <p:attrNameLst>
                                          <p:attrName>ppt_x</p:attrName>
                                        </p:attrNameLst>
                                      </p:cBhvr>
                                      <p:tavLst>
                                        <p:tav tm="0">
                                          <p:val>
                                            <p:strVal val="0-#ppt_w/2"/>
                                          </p:val>
                                        </p:tav>
                                        <p:tav tm="100000">
                                          <p:val>
                                            <p:strVal val="#ppt_x"/>
                                          </p:val>
                                        </p:tav>
                                      </p:tavLst>
                                    </p:anim>
                                    <p:anim calcmode="lin" valueType="num">
                                      <p:cBhvr additive="base">
                                        <p:cTn id="275" dur="500" fill="hold"/>
                                        <p:tgtEl>
                                          <p:spTgt spid="74"/>
                                        </p:tgtEl>
                                        <p:attrNameLst>
                                          <p:attrName>ppt_y</p:attrName>
                                        </p:attrNameLst>
                                      </p:cBhvr>
                                      <p:tavLst>
                                        <p:tav tm="0">
                                          <p:val>
                                            <p:strVal val="#ppt_y"/>
                                          </p:val>
                                        </p:tav>
                                        <p:tav tm="100000">
                                          <p:val>
                                            <p:strVal val="#ppt_y"/>
                                          </p:val>
                                        </p:tav>
                                      </p:tavLst>
                                    </p:anim>
                                  </p:childTnLst>
                                </p:cTn>
                              </p:par>
                            </p:childTnLst>
                          </p:cTn>
                        </p:par>
                        <p:par>
                          <p:cTn id="276" fill="hold">
                            <p:stCondLst>
                              <p:cond delay="500"/>
                            </p:stCondLst>
                            <p:childTnLst>
                              <p:par>
                                <p:cTn id="277" presetID="2" presetClass="entr" presetSubtype="8" fill="hold" grpId="0" nodeType="afterEffect">
                                  <p:stCondLst>
                                    <p:cond delay="0"/>
                                  </p:stCondLst>
                                  <p:childTnLst>
                                    <p:set>
                                      <p:cBhvr>
                                        <p:cTn id="278" dur="1" fill="hold">
                                          <p:stCondLst>
                                            <p:cond delay="0"/>
                                          </p:stCondLst>
                                        </p:cTn>
                                        <p:tgtEl>
                                          <p:spTgt spid="73"/>
                                        </p:tgtEl>
                                        <p:attrNameLst>
                                          <p:attrName>style.visibility</p:attrName>
                                        </p:attrNameLst>
                                      </p:cBhvr>
                                      <p:to>
                                        <p:strVal val="visible"/>
                                      </p:to>
                                    </p:set>
                                    <p:anim calcmode="lin" valueType="num">
                                      <p:cBhvr additive="base">
                                        <p:cTn id="279" dur="500" fill="hold"/>
                                        <p:tgtEl>
                                          <p:spTgt spid="73"/>
                                        </p:tgtEl>
                                        <p:attrNameLst>
                                          <p:attrName>ppt_x</p:attrName>
                                        </p:attrNameLst>
                                      </p:cBhvr>
                                      <p:tavLst>
                                        <p:tav tm="0">
                                          <p:val>
                                            <p:strVal val="0-#ppt_w/2"/>
                                          </p:val>
                                        </p:tav>
                                        <p:tav tm="100000">
                                          <p:val>
                                            <p:strVal val="#ppt_x"/>
                                          </p:val>
                                        </p:tav>
                                      </p:tavLst>
                                    </p:anim>
                                    <p:anim calcmode="lin" valueType="num">
                                      <p:cBhvr additive="base">
                                        <p:cTn id="280" dur="500" fill="hold"/>
                                        <p:tgtEl>
                                          <p:spTgt spid="73"/>
                                        </p:tgtEl>
                                        <p:attrNameLst>
                                          <p:attrName>ppt_y</p:attrName>
                                        </p:attrNameLst>
                                      </p:cBhvr>
                                      <p:tavLst>
                                        <p:tav tm="0">
                                          <p:val>
                                            <p:strVal val="#ppt_y"/>
                                          </p:val>
                                        </p:tav>
                                        <p:tav tm="100000">
                                          <p:val>
                                            <p:strVal val="#ppt_y"/>
                                          </p:val>
                                        </p:tav>
                                      </p:tavLst>
                                    </p:anim>
                                  </p:childTnLst>
                                </p:cTn>
                              </p:par>
                            </p:childTnLst>
                          </p:cTn>
                        </p:par>
                        <p:par>
                          <p:cTn id="281" fill="hold">
                            <p:stCondLst>
                              <p:cond delay="1000"/>
                            </p:stCondLst>
                            <p:childTnLst>
                              <p:par>
                                <p:cTn id="282" presetID="2" presetClass="entr" presetSubtype="8" fill="hold" grpId="0" nodeType="afterEffect">
                                  <p:stCondLst>
                                    <p:cond delay="0"/>
                                  </p:stCondLst>
                                  <p:childTnLst>
                                    <p:set>
                                      <p:cBhvr>
                                        <p:cTn id="283" dur="1" fill="hold">
                                          <p:stCondLst>
                                            <p:cond delay="0"/>
                                          </p:stCondLst>
                                        </p:cTn>
                                        <p:tgtEl>
                                          <p:spTgt spid="59"/>
                                        </p:tgtEl>
                                        <p:attrNameLst>
                                          <p:attrName>style.visibility</p:attrName>
                                        </p:attrNameLst>
                                      </p:cBhvr>
                                      <p:to>
                                        <p:strVal val="visible"/>
                                      </p:to>
                                    </p:set>
                                    <p:anim calcmode="lin" valueType="num">
                                      <p:cBhvr additive="base">
                                        <p:cTn id="284" dur="500" fill="hold"/>
                                        <p:tgtEl>
                                          <p:spTgt spid="59"/>
                                        </p:tgtEl>
                                        <p:attrNameLst>
                                          <p:attrName>ppt_x</p:attrName>
                                        </p:attrNameLst>
                                      </p:cBhvr>
                                      <p:tavLst>
                                        <p:tav tm="0">
                                          <p:val>
                                            <p:strVal val="0-#ppt_w/2"/>
                                          </p:val>
                                        </p:tav>
                                        <p:tav tm="100000">
                                          <p:val>
                                            <p:strVal val="#ppt_x"/>
                                          </p:val>
                                        </p:tav>
                                      </p:tavLst>
                                    </p:anim>
                                    <p:anim calcmode="lin" valueType="num">
                                      <p:cBhvr additive="base">
                                        <p:cTn id="285" dur="500" fill="hold"/>
                                        <p:tgtEl>
                                          <p:spTgt spid="59"/>
                                        </p:tgtEl>
                                        <p:attrNameLst>
                                          <p:attrName>ppt_y</p:attrName>
                                        </p:attrNameLst>
                                      </p:cBhvr>
                                      <p:tavLst>
                                        <p:tav tm="0">
                                          <p:val>
                                            <p:strVal val="#ppt_y"/>
                                          </p:val>
                                        </p:tav>
                                        <p:tav tm="100000">
                                          <p:val>
                                            <p:strVal val="#ppt_y"/>
                                          </p:val>
                                        </p:tav>
                                      </p:tavLst>
                                    </p:anim>
                                  </p:childTnLst>
                                </p:cTn>
                              </p:par>
                              <p:par>
                                <p:cTn id="286" presetID="1" presetClass="exit" presetSubtype="0" fill="hold" nodeType="withEffect">
                                  <p:stCondLst>
                                    <p:cond delay="0"/>
                                  </p:stCondLst>
                                  <p:childTnLst>
                                    <p:set>
                                      <p:cBhvr>
                                        <p:cTn id="287" dur="1" fill="hold">
                                          <p:stCondLst>
                                            <p:cond delay="0"/>
                                          </p:stCondLst>
                                        </p:cTn>
                                        <p:tgtEl>
                                          <p:spTgt spid="51"/>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5"/>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3"/>
                                        </p:tgtEl>
                                        <p:attrNameLst>
                                          <p:attrName>style.visibility</p:attrName>
                                        </p:attrNameLst>
                                      </p:cBhvr>
                                      <p:to>
                                        <p:strVal val="hidden"/>
                                      </p:to>
                                    </p:set>
                                  </p:childTnLst>
                                </p:cTn>
                              </p:par>
                              <p:par>
                                <p:cTn id="292" presetID="1" presetClass="entr" presetSubtype="0" fill="hold" nodeType="withEffect">
                                  <p:stCondLst>
                                    <p:cond delay="0"/>
                                  </p:stCondLst>
                                  <p:childTnLst>
                                    <p:set>
                                      <p:cBhvr>
                                        <p:cTn id="293" dur="1" fill="hold">
                                          <p:stCondLst>
                                            <p:cond delay="0"/>
                                          </p:stCondLst>
                                        </p:cTn>
                                        <p:tgtEl>
                                          <p:spTgt spid="75"/>
                                        </p:tgtEl>
                                        <p:attrNameLst>
                                          <p:attrName>style.visibility</p:attrName>
                                        </p:attrNameLst>
                                      </p:cBhvr>
                                      <p:to>
                                        <p:strVal val="visible"/>
                                      </p:to>
                                    </p:set>
                                  </p:childTnLst>
                                </p:cTn>
                              </p:par>
                              <p:par>
                                <p:cTn id="294" presetID="2" presetClass="entr" presetSubtype="8" fill="hold" grpId="0" nodeType="withEffect">
                                  <p:stCondLst>
                                    <p:cond delay="0"/>
                                  </p:stCondLst>
                                  <p:childTnLst>
                                    <p:set>
                                      <p:cBhvr>
                                        <p:cTn id="295" dur="1" fill="hold">
                                          <p:stCondLst>
                                            <p:cond delay="0"/>
                                          </p:stCondLst>
                                        </p:cTn>
                                        <p:tgtEl>
                                          <p:spTgt spid="78"/>
                                        </p:tgtEl>
                                        <p:attrNameLst>
                                          <p:attrName>style.visibility</p:attrName>
                                        </p:attrNameLst>
                                      </p:cBhvr>
                                      <p:to>
                                        <p:strVal val="visible"/>
                                      </p:to>
                                    </p:set>
                                    <p:anim calcmode="lin" valueType="num">
                                      <p:cBhvr additive="base">
                                        <p:cTn id="296" dur="500" fill="hold"/>
                                        <p:tgtEl>
                                          <p:spTgt spid="78"/>
                                        </p:tgtEl>
                                        <p:attrNameLst>
                                          <p:attrName>ppt_x</p:attrName>
                                        </p:attrNameLst>
                                      </p:cBhvr>
                                      <p:tavLst>
                                        <p:tav tm="0">
                                          <p:val>
                                            <p:strVal val="0-#ppt_w/2"/>
                                          </p:val>
                                        </p:tav>
                                        <p:tav tm="100000">
                                          <p:val>
                                            <p:strVal val="#ppt_x"/>
                                          </p:val>
                                        </p:tav>
                                      </p:tavLst>
                                    </p:anim>
                                    <p:anim calcmode="lin" valueType="num">
                                      <p:cBhvr additive="base">
                                        <p:cTn id="297" dur="500" fill="hold"/>
                                        <p:tgtEl>
                                          <p:spTgt spid="78"/>
                                        </p:tgtEl>
                                        <p:attrNameLst>
                                          <p:attrName>ppt_y</p:attrName>
                                        </p:attrNameLst>
                                      </p:cBhvr>
                                      <p:tavLst>
                                        <p:tav tm="0">
                                          <p:val>
                                            <p:strVal val="#ppt_y"/>
                                          </p:val>
                                        </p:tav>
                                        <p:tav tm="100000">
                                          <p:val>
                                            <p:strVal val="#ppt_y"/>
                                          </p:val>
                                        </p:tav>
                                      </p:tavLst>
                                    </p:anim>
                                  </p:childTnLst>
                                </p:cTn>
                              </p:par>
                            </p:childTnLst>
                          </p:cTn>
                        </p:par>
                        <p:par>
                          <p:cTn id="298" fill="hold">
                            <p:stCondLst>
                              <p:cond delay="1500"/>
                            </p:stCondLst>
                            <p:childTnLst>
                              <p:par>
                                <p:cTn id="299" presetID="2" presetClass="entr" presetSubtype="8" fill="hold" grpId="0" nodeType="afterEffect">
                                  <p:stCondLst>
                                    <p:cond delay="0"/>
                                  </p:stCondLst>
                                  <p:childTnLst>
                                    <p:set>
                                      <p:cBhvr>
                                        <p:cTn id="300" dur="1" fill="hold">
                                          <p:stCondLst>
                                            <p:cond delay="0"/>
                                          </p:stCondLst>
                                        </p:cTn>
                                        <p:tgtEl>
                                          <p:spTgt spid="77"/>
                                        </p:tgtEl>
                                        <p:attrNameLst>
                                          <p:attrName>style.visibility</p:attrName>
                                        </p:attrNameLst>
                                      </p:cBhvr>
                                      <p:to>
                                        <p:strVal val="visible"/>
                                      </p:to>
                                    </p:set>
                                    <p:anim calcmode="lin" valueType="num">
                                      <p:cBhvr additive="base">
                                        <p:cTn id="301" dur="500" fill="hold"/>
                                        <p:tgtEl>
                                          <p:spTgt spid="77"/>
                                        </p:tgtEl>
                                        <p:attrNameLst>
                                          <p:attrName>ppt_x</p:attrName>
                                        </p:attrNameLst>
                                      </p:cBhvr>
                                      <p:tavLst>
                                        <p:tav tm="0">
                                          <p:val>
                                            <p:strVal val="0-#ppt_w/2"/>
                                          </p:val>
                                        </p:tav>
                                        <p:tav tm="100000">
                                          <p:val>
                                            <p:strVal val="#ppt_x"/>
                                          </p:val>
                                        </p:tav>
                                      </p:tavLst>
                                    </p:anim>
                                    <p:anim calcmode="lin" valueType="num">
                                      <p:cBhvr additive="base">
                                        <p:cTn id="302" dur="500" fill="hold"/>
                                        <p:tgtEl>
                                          <p:spTgt spid="77"/>
                                        </p:tgtEl>
                                        <p:attrNameLst>
                                          <p:attrName>ppt_y</p:attrName>
                                        </p:attrNameLst>
                                      </p:cBhvr>
                                      <p:tavLst>
                                        <p:tav tm="0">
                                          <p:val>
                                            <p:strVal val="#ppt_y"/>
                                          </p:val>
                                        </p:tav>
                                        <p:tav tm="100000">
                                          <p:val>
                                            <p:strVal val="#ppt_y"/>
                                          </p:val>
                                        </p:tav>
                                      </p:tavLst>
                                    </p:anim>
                                  </p:childTnLst>
                                </p:cTn>
                              </p:par>
                            </p:childTnLst>
                          </p:cTn>
                        </p:par>
                        <p:par>
                          <p:cTn id="303" fill="hold">
                            <p:stCondLst>
                              <p:cond delay="2000"/>
                            </p:stCondLst>
                            <p:childTnLst>
                              <p:par>
                                <p:cTn id="304" presetID="2" presetClass="entr" presetSubtype="8" fill="hold" grpId="0" nodeType="afterEffect">
                                  <p:stCondLst>
                                    <p:cond delay="0"/>
                                  </p:stCondLst>
                                  <p:childTnLst>
                                    <p:set>
                                      <p:cBhvr>
                                        <p:cTn id="305" dur="1" fill="hold">
                                          <p:stCondLst>
                                            <p:cond delay="0"/>
                                          </p:stCondLst>
                                        </p:cTn>
                                        <p:tgtEl>
                                          <p:spTgt spid="76"/>
                                        </p:tgtEl>
                                        <p:attrNameLst>
                                          <p:attrName>style.visibility</p:attrName>
                                        </p:attrNameLst>
                                      </p:cBhvr>
                                      <p:to>
                                        <p:strVal val="visible"/>
                                      </p:to>
                                    </p:set>
                                    <p:anim calcmode="lin" valueType="num">
                                      <p:cBhvr additive="base">
                                        <p:cTn id="306" dur="500" fill="hold"/>
                                        <p:tgtEl>
                                          <p:spTgt spid="76"/>
                                        </p:tgtEl>
                                        <p:attrNameLst>
                                          <p:attrName>ppt_x</p:attrName>
                                        </p:attrNameLst>
                                      </p:cBhvr>
                                      <p:tavLst>
                                        <p:tav tm="0">
                                          <p:val>
                                            <p:strVal val="0-#ppt_w/2"/>
                                          </p:val>
                                        </p:tav>
                                        <p:tav tm="100000">
                                          <p:val>
                                            <p:strVal val="#ppt_x"/>
                                          </p:val>
                                        </p:tav>
                                      </p:tavLst>
                                    </p:anim>
                                    <p:anim calcmode="lin" valueType="num">
                                      <p:cBhvr additive="base">
                                        <p:cTn id="307" dur="5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308" fill="hold">
                      <p:stCondLst>
                        <p:cond delay="indefinite"/>
                      </p:stCondLst>
                      <p:childTnLst>
                        <p:par>
                          <p:cTn id="309" fill="hold">
                            <p:stCondLst>
                              <p:cond delay="0"/>
                            </p:stCondLst>
                            <p:childTnLst>
                              <p:par>
                                <p:cTn id="310" presetID="1" presetClass="entr" presetSubtype="0" fill="hold" nodeType="clickEffect">
                                  <p:stCondLst>
                                    <p:cond delay="0"/>
                                  </p:stCondLst>
                                  <p:childTnLst>
                                    <p:set>
                                      <p:cBhvr>
                                        <p:cTn id="311" dur="1" fill="hold">
                                          <p:stCondLst>
                                            <p:cond delay="0"/>
                                          </p:stCondLst>
                                        </p:cTn>
                                        <p:tgtEl>
                                          <p:spTgt spid="5"/>
                                        </p:tgtEl>
                                        <p:attrNameLst>
                                          <p:attrName>style.visibility</p:attrName>
                                        </p:attrNameLst>
                                      </p:cBhvr>
                                      <p:to>
                                        <p:strVal val="visible"/>
                                      </p:to>
                                    </p:set>
                                  </p:childTnLst>
                                </p:cTn>
                              </p:par>
                            </p:childTnLst>
                          </p:cTn>
                        </p:par>
                      </p:childTnLst>
                    </p:cTn>
                  </p:par>
                  <p:par>
                    <p:cTn id="312" fill="hold">
                      <p:stCondLst>
                        <p:cond delay="indefinite"/>
                      </p:stCondLst>
                      <p:childTnLst>
                        <p:par>
                          <p:cTn id="313" fill="hold">
                            <p:stCondLst>
                              <p:cond delay="0"/>
                            </p:stCondLst>
                            <p:childTnLst>
                              <p:par>
                                <p:cTn id="314" presetID="1" presetClass="entr" presetSubtype="0" fill="hold" nodeType="clickEffect">
                                  <p:stCondLst>
                                    <p:cond delay="0"/>
                                  </p:stCondLst>
                                  <p:childTnLst>
                                    <p:set>
                                      <p:cBhvr>
                                        <p:cTn id="315" dur="1" fill="hold">
                                          <p:stCondLst>
                                            <p:cond delay="0"/>
                                          </p:stCondLst>
                                        </p:cTn>
                                        <p:tgtEl>
                                          <p:spTgt spid="4"/>
                                        </p:tgtEl>
                                        <p:attrNameLst>
                                          <p:attrName>style.visibility</p:attrName>
                                        </p:attrNameLst>
                                      </p:cBhvr>
                                      <p:to>
                                        <p:strVal val="visible"/>
                                      </p:to>
                                    </p:set>
                                  </p:childTnLst>
                                </p:cTn>
                              </p:par>
                            </p:childTnLst>
                          </p:cTn>
                        </p:par>
                      </p:childTnLst>
                    </p:cTn>
                  </p:par>
                  <p:par>
                    <p:cTn id="316" fill="hold">
                      <p:stCondLst>
                        <p:cond delay="indefinite"/>
                      </p:stCondLst>
                      <p:childTnLst>
                        <p:par>
                          <p:cTn id="317" fill="hold">
                            <p:stCondLst>
                              <p:cond delay="0"/>
                            </p:stCondLst>
                            <p:childTnLst>
                              <p:par>
                                <p:cTn id="318" presetID="2" presetClass="entr" presetSubtype="8" fill="hold" grpId="0" nodeType="clickEffect">
                                  <p:stCondLst>
                                    <p:cond delay="0"/>
                                  </p:stCondLst>
                                  <p:childTnLst>
                                    <p:set>
                                      <p:cBhvr>
                                        <p:cTn id="319" dur="1" fill="hold">
                                          <p:stCondLst>
                                            <p:cond delay="0"/>
                                          </p:stCondLst>
                                        </p:cTn>
                                        <p:tgtEl>
                                          <p:spTgt spid="81"/>
                                        </p:tgtEl>
                                        <p:attrNameLst>
                                          <p:attrName>style.visibility</p:attrName>
                                        </p:attrNameLst>
                                      </p:cBhvr>
                                      <p:to>
                                        <p:strVal val="visible"/>
                                      </p:to>
                                    </p:set>
                                    <p:anim calcmode="lin" valueType="num">
                                      <p:cBhvr additive="base">
                                        <p:cTn id="320" dur="500" fill="hold"/>
                                        <p:tgtEl>
                                          <p:spTgt spid="81"/>
                                        </p:tgtEl>
                                        <p:attrNameLst>
                                          <p:attrName>ppt_x</p:attrName>
                                        </p:attrNameLst>
                                      </p:cBhvr>
                                      <p:tavLst>
                                        <p:tav tm="0">
                                          <p:val>
                                            <p:strVal val="0-#ppt_w/2"/>
                                          </p:val>
                                        </p:tav>
                                        <p:tav tm="100000">
                                          <p:val>
                                            <p:strVal val="#ppt_x"/>
                                          </p:val>
                                        </p:tav>
                                      </p:tavLst>
                                    </p:anim>
                                    <p:anim calcmode="lin" valueType="num">
                                      <p:cBhvr additive="base">
                                        <p:cTn id="321" dur="500" fill="hold"/>
                                        <p:tgtEl>
                                          <p:spTgt spid="81"/>
                                        </p:tgtEl>
                                        <p:attrNameLst>
                                          <p:attrName>ppt_y</p:attrName>
                                        </p:attrNameLst>
                                      </p:cBhvr>
                                      <p:tavLst>
                                        <p:tav tm="0">
                                          <p:val>
                                            <p:strVal val="#ppt_y"/>
                                          </p:val>
                                        </p:tav>
                                        <p:tav tm="100000">
                                          <p:val>
                                            <p:strVal val="#ppt_y"/>
                                          </p:val>
                                        </p:tav>
                                      </p:tavLst>
                                    </p:anim>
                                  </p:childTnLst>
                                </p:cTn>
                              </p:par>
                            </p:childTnLst>
                          </p:cTn>
                        </p:par>
                        <p:par>
                          <p:cTn id="322" fill="hold">
                            <p:stCondLst>
                              <p:cond delay="500"/>
                            </p:stCondLst>
                            <p:childTnLst>
                              <p:par>
                                <p:cTn id="323" presetID="2" presetClass="entr" presetSubtype="8" fill="hold" grpId="0" nodeType="afterEffect">
                                  <p:stCondLst>
                                    <p:cond delay="0"/>
                                  </p:stCondLst>
                                  <p:childTnLst>
                                    <p:set>
                                      <p:cBhvr>
                                        <p:cTn id="324" dur="1" fill="hold">
                                          <p:stCondLst>
                                            <p:cond delay="0"/>
                                          </p:stCondLst>
                                        </p:cTn>
                                        <p:tgtEl>
                                          <p:spTgt spid="80"/>
                                        </p:tgtEl>
                                        <p:attrNameLst>
                                          <p:attrName>style.visibility</p:attrName>
                                        </p:attrNameLst>
                                      </p:cBhvr>
                                      <p:to>
                                        <p:strVal val="visible"/>
                                      </p:to>
                                    </p:set>
                                    <p:anim calcmode="lin" valueType="num">
                                      <p:cBhvr additive="base">
                                        <p:cTn id="325" dur="500" fill="hold"/>
                                        <p:tgtEl>
                                          <p:spTgt spid="80"/>
                                        </p:tgtEl>
                                        <p:attrNameLst>
                                          <p:attrName>ppt_x</p:attrName>
                                        </p:attrNameLst>
                                      </p:cBhvr>
                                      <p:tavLst>
                                        <p:tav tm="0">
                                          <p:val>
                                            <p:strVal val="0-#ppt_w/2"/>
                                          </p:val>
                                        </p:tav>
                                        <p:tav tm="100000">
                                          <p:val>
                                            <p:strVal val="#ppt_x"/>
                                          </p:val>
                                        </p:tav>
                                      </p:tavLst>
                                    </p:anim>
                                    <p:anim calcmode="lin" valueType="num">
                                      <p:cBhvr additive="base">
                                        <p:cTn id="326" dur="500" fill="hold"/>
                                        <p:tgtEl>
                                          <p:spTgt spid="80"/>
                                        </p:tgtEl>
                                        <p:attrNameLst>
                                          <p:attrName>ppt_y</p:attrName>
                                        </p:attrNameLst>
                                      </p:cBhvr>
                                      <p:tavLst>
                                        <p:tav tm="0">
                                          <p:val>
                                            <p:strVal val="#ppt_y"/>
                                          </p:val>
                                        </p:tav>
                                        <p:tav tm="100000">
                                          <p:val>
                                            <p:strVal val="#ppt_y"/>
                                          </p:val>
                                        </p:tav>
                                      </p:tavLst>
                                    </p:anim>
                                  </p:childTnLst>
                                </p:cTn>
                              </p:par>
                            </p:childTnLst>
                          </p:cTn>
                        </p:par>
                        <p:par>
                          <p:cTn id="327" fill="hold">
                            <p:stCondLst>
                              <p:cond delay="1000"/>
                            </p:stCondLst>
                            <p:childTnLst>
                              <p:par>
                                <p:cTn id="328" presetID="2" presetClass="entr" presetSubtype="8" fill="hold" grpId="0" nodeType="afterEffect">
                                  <p:stCondLst>
                                    <p:cond delay="0"/>
                                  </p:stCondLst>
                                  <p:childTnLst>
                                    <p:set>
                                      <p:cBhvr>
                                        <p:cTn id="329" dur="1" fill="hold">
                                          <p:stCondLst>
                                            <p:cond delay="0"/>
                                          </p:stCondLst>
                                        </p:cTn>
                                        <p:tgtEl>
                                          <p:spTgt spid="79"/>
                                        </p:tgtEl>
                                        <p:attrNameLst>
                                          <p:attrName>style.visibility</p:attrName>
                                        </p:attrNameLst>
                                      </p:cBhvr>
                                      <p:to>
                                        <p:strVal val="visible"/>
                                      </p:to>
                                    </p:set>
                                    <p:anim calcmode="lin" valueType="num">
                                      <p:cBhvr additive="base">
                                        <p:cTn id="330" dur="500" fill="hold"/>
                                        <p:tgtEl>
                                          <p:spTgt spid="79"/>
                                        </p:tgtEl>
                                        <p:attrNameLst>
                                          <p:attrName>ppt_x</p:attrName>
                                        </p:attrNameLst>
                                      </p:cBhvr>
                                      <p:tavLst>
                                        <p:tav tm="0">
                                          <p:val>
                                            <p:strVal val="0-#ppt_w/2"/>
                                          </p:val>
                                        </p:tav>
                                        <p:tav tm="100000">
                                          <p:val>
                                            <p:strVal val="#ppt_x"/>
                                          </p:val>
                                        </p:tav>
                                      </p:tavLst>
                                    </p:anim>
                                    <p:anim calcmode="lin" valueType="num">
                                      <p:cBhvr additive="base">
                                        <p:cTn id="331" dur="500" fill="hold"/>
                                        <p:tgtEl>
                                          <p:spTgt spid="79"/>
                                        </p:tgtEl>
                                        <p:attrNameLst>
                                          <p:attrName>ppt_y</p:attrName>
                                        </p:attrNameLst>
                                      </p:cBhvr>
                                      <p:tavLst>
                                        <p:tav tm="0">
                                          <p:val>
                                            <p:strVal val="#ppt_y"/>
                                          </p:val>
                                        </p:tav>
                                        <p:tav tm="100000">
                                          <p:val>
                                            <p:strVal val="#ppt_y"/>
                                          </p:val>
                                        </p:tav>
                                      </p:tavLst>
                                    </p:anim>
                                  </p:childTnLst>
                                </p:cTn>
                              </p:par>
                              <p:par>
                                <p:cTn id="332" presetID="1" presetClass="exit" presetSubtype="0" fill="hold" nodeType="withEffect">
                                  <p:stCondLst>
                                    <p:cond delay="0"/>
                                  </p:stCondLst>
                                  <p:childTnLst>
                                    <p:set>
                                      <p:cBhvr>
                                        <p:cTn id="333" dur="1" fill="hold">
                                          <p:stCondLst>
                                            <p:cond delay="0"/>
                                          </p:stCondLst>
                                        </p:cTn>
                                        <p:tgtEl>
                                          <p:spTgt spid="75"/>
                                        </p:tgtEl>
                                        <p:attrNameLst>
                                          <p:attrName>style.visibility</p:attrName>
                                        </p:attrNameLst>
                                      </p:cBhvr>
                                      <p:to>
                                        <p:strVal val="hidden"/>
                                      </p:to>
                                    </p:set>
                                  </p:childTnLst>
                                </p:cTn>
                              </p:par>
                              <p:par>
                                <p:cTn id="334" presetID="1" presetClass="exit" presetSubtype="0" fill="hold" nodeType="withEffect">
                                  <p:stCondLst>
                                    <p:cond delay="0"/>
                                  </p:stCondLst>
                                  <p:childTnLst>
                                    <p:set>
                                      <p:cBhvr>
                                        <p:cTn id="335" dur="1" fill="hold">
                                          <p:stCondLst>
                                            <p:cond delay="0"/>
                                          </p:stCondLst>
                                        </p:cTn>
                                        <p:tgtEl>
                                          <p:spTgt spid="5"/>
                                        </p:tgtEl>
                                        <p:attrNameLst>
                                          <p:attrName>style.visibility</p:attrName>
                                        </p:attrNameLst>
                                      </p:cBhvr>
                                      <p:to>
                                        <p:strVal val="hidden"/>
                                      </p:to>
                                    </p:set>
                                  </p:childTnLst>
                                </p:cTn>
                              </p:par>
                              <p:par>
                                <p:cTn id="336" presetID="1" presetClass="exit" presetSubtype="0" fill="hold" nodeType="withEffect">
                                  <p:stCondLst>
                                    <p:cond delay="0"/>
                                  </p:stCondLst>
                                  <p:childTnLst>
                                    <p:set>
                                      <p:cBhvr>
                                        <p:cTn id="337" dur="1" fill="hold">
                                          <p:stCondLst>
                                            <p:cond delay="0"/>
                                          </p:stCondLst>
                                        </p:cTn>
                                        <p:tgtEl>
                                          <p:spTgt spid="4"/>
                                        </p:tgtEl>
                                        <p:attrNameLst>
                                          <p:attrName>style.visibility</p:attrName>
                                        </p:attrNameLst>
                                      </p:cBhvr>
                                      <p:to>
                                        <p:strVal val="hidden"/>
                                      </p:to>
                                    </p:set>
                                  </p:childTnLst>
                                </p:cTn>
                              </p:par>
                              <p:par>
                                <p:cTn id="338" presetID="1" presetClass="entr" presetSubtype="0" fill="hold" nodeType="withEffect">
                                  <p:stCondLst>
                                    <p:cond delay="0"/>
                                  </p:stCondLst>
                                  <p:childTnLst>
                                    <p:set>
                                      <p:cBhvr>
                                        <p:cTn id="339" dur="1" fill="hold">
                                          <p:stCondLst>
                                            <p:cond delay="0"/>
                                          </p:stCondLst>
                                        </p:cTn>
                                        <p:tgtEl>
                                          <p:spTgt spid="82"/>
                                        </p:tgtEl>
                                        <p:attrNameLst>
                                          <p:attrName>style.visibility</p:attrName>
                                        </p:attrNameLst>
                                      </p:cBhvr>
                                      <p:to>
                                        <p:strVal val="visible"/>
                                      </p:to>
                                    </p:set>
                                  </p:childTnLst>
                                </p:cTn>
                              </p:par>
                              <p:par>
                                <p:cTn id="340" presetID="2" presetClass="entr" presetSubtype="8" fill="hold" grpId="0" nodeType="withEffect">
                                  <p:stCondLst>
                                    <p:cond delay="0"/>
                                  </p:stCondLst>
                                  <p:childTnLst>
                                    <p:set>
                                      <p:cBhvr>
                                        <p:cTn id="341" dur="1" fill="hold">
                                          <p:stCondLst>
                                            <p:cond delay="0"/>
                                          </p:stCondLst>
                                        </p:cTn>
                                        <p:tgtEl>
                                          <p:spTgt spid="85"/>
                                        </p:tgtEl>
                                        <p:attrNameLst>
                                          <p:attrName>style.visibility</p:attrName>
                                        </p:attrNameLst>
                                      </p:cBhvr>
                                      <p:to>
                                        <p:strVal val="visible"/>
                                      </p:to>
                                    </p:set>
                                    <p:anim calcmode="lin" valueType="num">
                                      <p:cBhvr additive="base">
                                        <p:cTn id="342" dur="500" fill="hold"/>
                                        <p:tgtEl>
                                          <p:spTgt spid="85"/>
                                        </p:tgtEl>
                                        <p:attrNameLst>
                                          <p:attrName>ppt_x</p:attrName>
                                        </p:attrNameLst>
                                      </p:cBhvr>
                                      <p:tavLst>
                                        <p:tav tm="0">
                                          <p:val>
                                            <p:strVal val="0-#ppt_w/2"/>
                                          </p:val>
                                        </p:tav>
                                        <p:tav tm="100000">
                                          <p:val>
                                            <p:strVal val="#ppt_x"/>
                                          </p:val>
                                        </p:tav>
                                      </p:tavLst>
                                    </p:anim>
                                    <p:anim calcmode="lin" valueType="num">
                                      <p:cBhvr additive="base">
                                        <p:cTn id="343" dur="500" fill="hold"/>
                                        <p:tgtEl>
                                          <p:spTgt spid="85"/>
                                        </p:tgtEl>
                                        <p:attrNameLst>
                                          <p:attrName>ppt_y</p:attrName>
                                        </p:attrNameLst>
                                      </p:cBhvr>
                                      <p:tavLst>
                                        <p:tav tm="0">
                                          <p:val>
                                            <p:strVal val="#ppt_y"/>
                                          </p:val>
                                        </p:tav>
                                        <p:tav tm="100000">
                                          <p:val>
                                            <p:strVal val="#ppt_y"/>
                                          </p:val>
                                        </p:tav>
                                      </p:tavLst>
                                    </p:anim>
                                  </p:childTnLst>
                                </p:cTn>
                              </p:par>
                            </p:childTnLst>
                          </p:cTn>
                        </p:par>
                        <p:par>
                          <p:cTn id="344" fill="hold">
                            <p:stCondLst>
                              <p:cond delay="1500"/>
                            </p:stCondLst>
                            <p:childTnLst>
                              <p:par>
                                <p:cTn id="345" presetID="2" presetClass="entr" presetSubtype="8" fill="hold" grpId="0" nodeType="afterEffect">
                                  <p:stCondLst>
                                    <p:cond delay="0"/>
                                  </p:stCondLst>
                                  <p:childTnLst>
                                    <p:set>
                                      <p:cBhvr>
                                        <p:cTn id="346" dur="1" fill="hold">
                                          <p:stCondLst>
                                            <p:cond delay="0"/>
                                          </p:stCondLst>
                                        </p:cTn>
                                        <p:tgtEl>
                                          <p:spTgt spid="84"/>
                                        </p:tgtEl>
                                        <p:attrNameLst>
                                          <p:attrName>style.visibility</p:attrName>
                                        </p:attrNameLst>
                                      </p:cBhvr>
                                      <p:to>
                                        <p:strVal val="visible"/>
                                      </p:to>
                                    </p:set>
                                    <p:anim calcmode="lin" valueType="num">
                                      <p:cBhvr additive="base">
                                        <p:cTn id="347" dur="500" fill="hold"/>
                                        <p:tgtEl>
                                          <p:spTgt spid="84"/>
                                        </p:tgtEl>
                                        <p:attrNameLst>
                                          <p:attrName>ppt_x</p:attrName>
                                        </p:attrNameLst>
                                      </p:cBhvr>
                                      <p:tavLst>
                                        <p:tav tm="0">
                                          <p:val>
                                            <p:strVal val="0-#ppt_w/2"/>
                                          </p:val>
                                        </p:tav>
                                        <p:tav tm="100000">
                                          <p:val>
                                            <p:strVal val="#ppt_x"/>
                                          </p:val>
                                        </p:tav>
                                      </p:tavLst>
                                    </p:anim>
                                    <p:anim calcmode="lin" valueType="num">
                                      <p:cBhvr additive="base">
                                        <p:cTn id="348" dur="500" fill="hold"/>
                                        <p:tgtEl>
                                          <p:spTgt spid="84"/>
                                        </p:tgtEl>
                                        <p:attrNameLst>
                                          <p:attrName>ppt_y</p:attrName>
                                        </p:attrNameLst>
                                      </p:cBhvr>
                                      <p:tavLst>
                                        <p:tav tm="0">
                                          <p:val>
                                            <p:strVal val="#ppt_y"/>
                                          </p:val>
                                        </p:tav>
                                        <p:tav tm="100000">
                                          <p:val>
                                            <p:strVal val="#ppt_y"/>
                                          </p:val>
                                        </p:tav>
                                      </p:tavLst>
                                    </p:anim>
                                  </p:childTnLst>
                                </p:cTn>
                              </p:par>
                            </p:childTnLst>
                          </p:cTn>
                        </p:par>
                        <p:par>
                          <p:cTn id="349" fill="hold">
                            <p:stCondLst>
                              <p:cond delay="2000"/>
                            </p:stCondLst>
                            <p:childTnLst>
                              <p:par>
                                <p:cTn id="350" presetID="2" presetClass="entr" presetSubtype="8" fill="hold" grpId="0" nodeType="afterEffect">
                                  <p:stCondLst>
                                    <p:cond delay="0"/>
                                  </p:stCondLst>
                                  <p:childTnLst>
                                    <p:set>
                                      <p:cBhvr>
                                        <p:cTn id="351" dur="1" fill="hold">
                                          <p:stCondLst>
                                            <p:cond delay="0"/>
                                          </p:stCondLst>
                                        </p:cTn>
                                        <p:tgtEl>
                                          <p:spTgt spid="83"/>
                                        </p:tgtEl>
                                        <p:attrNameLst>
                                          <p:attrName>style.visibility</p:attrName>
                                        </p:attrNameLst>
                                      </p:cBhvr>
                                      <p:to>
                                        <p:strVal val="visible"/>
                                      </p:to>
                                    </p:set>
                                    <p:anim calcmode="lin" valueType="num">
                                      <p:cBhvr additive="base">
                                        <p:cTn id="352" dur="500" fill="hold"/>
                                        <p:tgtEl>
                                          <p:spTgt spid="83"/>
                                        </p:tgtEl>
                                        <p:attrNameLst>
                                          <p:attrName>ppt_x</p:attrName>
                                        </p:attrNameLst>
                                      </p:cBhvr>
                                      <p:tavLst>
                                        <p:tav tm="0">
                                          <p:val>
                                            <p:strVal val="0-#ppt_w/2"/>
                                          </p:val>
                                        </p:tav>
                                        <p:tav tm="100000">
                                          <p:val>
                                            <p:strVal val="#ppt_x"/>
                                          </p:val>
                                        </p:tav>
                                      </p:tavLst>
                                    </p:anim>
                                    <p:anim calcmode="lin" valueType="num">
                                      <p:cBhvr additive="base">
                                        <p:cTn id="353" dur="5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354" fill="hold">
                      <p:stCondLst>
                        <p:cond delay="indefinite"/>
                      </p:stCondLst>
                      <p:childTnLst>
                        <p:par>
                          <p:cTn id="355" fill="hold">
                            <p:stCondLst>
                              <p:cond delay="0"/>
                            </p:stCondLst>
                            <p:childTnLst>
                              <p:par>
                                <p:cTn id="356" presetID="1" presetClass="entr" presetSubtype="0" fill="hold" nodeType="clickEffect">
                                  <p:stCondLst>
                                    <p:cond delay="0"/>
                                  </p:stCondLst>
                                  <p:childTnLst>
                                    <p:set>
                                      <p:cBhvr>
                                        <p:cTn id="357" dur="1" fill="hold">
                                          <p:stCondLst>
                                            <p:cond delay="0"/>
                                          </p:stCondLst>
                                        </p:cTn>
                                        <p:tgtEl>
                                          <p:spTgt spid="5"/>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presetID="1" presetClass="entr" presetSubtype="0" fill="hold" nodeType="clickEffect">
                                  <p:stCondLst>
                                    <p:cond delay="0"/>
                                  </p:stCondLst>
                                  <p:childTnLst>
                                    <p:set>
                                      <p:cBhvr>
                                        <p:cTn id="361" dur="1" fill="hold">
                                          <p:stCondLst>
                                            <p:cond delay="0"/>
                                          </p:stCondLst>
                                        </p:cTn>
                                        <p:tgtEl>
                                          <p:spTgt spid="10"/>
                                        </p:tgtEl>
                                        <p:attrNameLst>
                                          <p:attrName>style.visibility</p:attrName>
                                        </p:attrNameLst>
                                      </p:cBhvr>
                                      <p:to>
                                        <p:strVal val="visible"/>
                                      </p:to>
                                    </p:set>
                                  </p:childTnLst>
                                </p:cTn>
                              </p:par>
                            </p:childTnLst>
                          </p:cTn>
                        </p:par>
                      </p:childTnLst>
                    </p:cTn>
                  </p:par>
                  <p:par>
                    <p:cTn id="362" fill="hold">
                      <p:stCondLst>
                        <p:cond delay="indefinite"/>
                      </p:stCondLst>
                      <p:childTnLst>
                        <p:par>
                          <p:cTn id="363" fill="hold">
                            <p:stCondLst>
                              <p:cond delay="0"/>
                            </p:stCondLst>
                            <p:childTnLst>
                              <p:par>
                                <p:cTn id="364" presetID="2" presetClass="entr" presetSubtype="8" fill="hold" grpId="0" nodeType="clickEffect">
                                  <p:stCondLst>
                                    <p:cond delay="0"/>
                                  </p:stCondLst>
                                  <p:childTnLst>
                                    <p:set>
                                      <p:cBhvr>
                                        <p:cTn id="365" dur="1" fill="hold">
                                          <p:stCondLst>
                                            <p:cond delay="0"/>
                                          </p:stCondLst>
                                        </p:cTn>
                                        <p:tgtEl>
                                          <p:spTgt spid="88"/>
                                        </p:tgtEl>
                                        <p:attrNameLst>
                                          <p:attrName>style.visibility</p:attrName>
                                        </p:attrNameLst>
                                      </p:cBhvr>
                                      <p:to>
                                        <p:strVal val="visible"/>
                                      </p:to>
                                    </p:set>
                                    <p:anim calcmode="lin" valueType="num">
                                      <p:cBhvr additive="base">
                                        <p:cTn id="366" dur="500" fill="hold"/>
                                        <p:tgtEl>
                                          <p:spTgt spid="88"/>
                                        </p:tgtEl>
                                        <p:attrNameLst>
                                          <p:attrName>ppt_x</p:attrName>
                                        </p:attrNameLst>
                                      </p:cBhvr>
                                      <p:tavLst>
                                        <p:tav tm="0">
                                          <p:val>
                                            <p:strVal val="0-#ppt_w/2"/>
                                          </p:val>
                                        </p:tav>
                                        <p:tav tm="100000">
                                          <p:val>
                                            <p:strVal val="#ppt_x"/>
                                          </p:val>
                                        </p:tav>
                                      </p:tavLst>
                                    </p:anim>
                                    <p:anim calcmode="lin" valueType="num">
                                      <p:cBhvr additive="base">
                                        <p:cTn id="367" dur="500" fill="hold"/>
                                        <p:tgtEl>
                                          <p:spTgt spid="88"/>
                                        </p:tgtEl>
                                        <p:attrNameLst>
                                          <p:attrName>ppt_y</p:attrName>
                                        </p:attrNameLst>
                                      </p:cBhvr>
                                      <p:tavLst>
                                        <p:tav tm="0">
                                          <p:val>
                                            <p:strVal val="#ppt_y"/>
                                          </p:val>
                                        </p:tav>
                                        <p:tav tm="100000">
                                          <p:val>
                                            <p:strVal val="#ppt_y"/>
                                          </p:val>
                                        </p:tav>
                                      </p:tavLst>
                                    </p:anim>
                                  </p:childTnLst>
                                </p:cTn>
                              </p:par>
                            </p:childTnLst>
                          </p:cTn>
                        </p:par>
                        <p:par>
                          <p:cTn id="368" fill="hold">
                            <p:stCondLst>
                              <p:cond delay="500"/>
                            </p:stCondLst>
                            <p:childTnLst>
                              <p:par>
                                <p:cTn id="369" presetID="2" presetClass="entr" presetSubtype="8" fill="hold" grpId="0" nodeType="afterEffect">
                                  <p:stCondLst>
                                    <p:cond delay="0"/>
                                  </p:stCondLst>
                                  <p:childTnLst>
                                    <p:set>
                                      <p:cBhvr>
                                        <p:cTn id="370" dur="1" fill="hold">
                                          <p:stCondLst>
                                            <p:cond delay="0"/>
                                          </p:stCondLst>
                                        </p:cTn>
                                        <p:tgtEl>
                                          <p:spTgt spid="87"/>
                                        </p:tgtEl>
                                        <p:attrNameLst>
                                          <p:attrName>style.visibility</p:attrName>
                                        </p:attrNameLst>
                                      </p:cBhvr>
                                      <p:to>
                                        <p:strVal val="visible"/>
                                      </p:to>
                                    </p:set>
                                    <p:anim calcmode="lin" valueType="num">
                                      <p:cBhvr additive="base">
                                        <p:cTn id="371" dur="500" fill="hold"/>
                                        <p:tgtEl>
                                          <p:spTgt spid="87"/>
                                        </p:tgtEl>
                                        <p:attrNameLst>
                                          <p:attrName>ppt_x</p:attrName>
                                        </p:attrNameLst>
                                      </p:cBhvr>
                                      <p:tavLst>
                                        <p:tav tm="0">
                                          <p:val>
                                            <p:strVal val="0-#ppt_w/2"/>
                                          </p:val>
                                        </p:tav>
                                        <p:tav tm="100000">
                                          <p:val>
                                            <p:strVal val="#ppt_x"/>
                                          </p:val>
                                        </p:tav>
                                      </p:tavLst>
                                    </p:anim>
                                    <p:anim calcmode="lin" valueType="num">
                                      <p:cBhvr additive="base">
                                        <p:cTn id="372" dur="500" fill="hold"/>
                                        <p:tgtEl>
                                          <p:spTgt spid="87"/>
                                        </p:tgtEl>
                                        <p:attrNameLst>
                                          <p:attrName>ppt_y</p:attrName>
                                        </p:attrNameLst>
                                      </p:cBhvr>
                                      <p:tavLst>
                                        <p:tav tm="0">
                                          <p:val>
                                            <p:strVal val="#ppt_y"/>
                                          </p:val>
                                        </p:tav>
                                        <p:tav tm="100000">
                                          <p:val>
                                            <p:strVal val="#ppt_y"/>
                                          </p:val>
                                        </p:tav>
                                      </p:tavLst>
                                    </p:anim>
                                  </p:childTnLst>
                                </p:cTn>
                              </p:par>
                            </p:childTnLst>
                          </p:cTn>
                        </p:par>
                        <p:par>
                          <p:cTn id="373" fill="hold">
                            <p:stCondLst>
                              <p:cond delay="1000"/>
                            </p:stCondLst>
                            <p:childTnLst>
                              <p:par>
                                <p:cTn id="374" presetID="2" presetClass="entr" presetSubtype="8" fill="hold" grpId="0" nodeType="afterEffect">
                                  <p:stCondLst>
                                    <p:cond delay="0"/>
                                  </p:stCondLst>
                                  <p:childTnLst>
                                    <p:set>
                                      <p:cBhvr>
                                        <p:cTn id="375" dur="1" fill="hold">
                                          <p:stCondLst>
                                            <p:cond delay="0"/>
                                          </p:stCondLst>
                                        </p:cTn>
                                        <p:tgtEl>
                                          <p:spTgt spid="86"/>
                                        </p:tgtEl>
                                        <p:attrNameLst>
                                          <p:attrName>style.visibility</p:attrName>
                                        </p:attrNameLst>
                                      </p:cBhvr>
                                      <p:to>
                                        <p:strVal val="visible"/>
                                      </p:to>
                                    </p:set>
                                    <p:anim calcmode="lin" valueType="num">
                                      <p:cBhvr additive="base">
                                        <p:cTn id="376" dur="500" fill="hold"/>
                                        <p:tgtEl>
                                          <p:spTgt spid="86"/>
                                        </p:tgtEl>
                                        <p:attrNameLst>
                                          <p:attrName>ppt_x</p:attrName>
                                        </p:attrNameLst>
                                      </p:cBhvr>
                                      <p:tavLst>
                                        <p:tav tm="0">
                                          <p:val>
                                            <p:strVal val="0-#ppt_w/2"/>
                                          </p:val>
                                        </p:tav>
                                        <p:tav tm="100000">
                                          <p:val>
                                            <p:strVal val="#ppt_x"/>
                                          </p:val>
                                        </p:tav>
                                      </p:tavLst>
                                    </p:anim>
                                    <p:anim calcmode="lin" valueType="num">
                                      <p:cBhvr additive="base">
                                        <p:cTn id="377" dur="500" fill="hold"/>
                                        <p:tgtEl>
                                          <p:spTgt spid="86"/>
                                        </p:tgtEl>
                                        <p:attrNameLst>
                                          <p:attrName>ppt_y</p:attrName>
                                        </p:attrNameLst>
                                      </p:cBhvr>
                                      <p:tavLst>
                                        <p:tav tm="0">
                                          <p:val>
                                            <p:strVal val="#ppt_y"/>
                                          </p:val>
                                        </p:tav>
                                        <p:tav tm="100000">
                                          <p:val>
                                            <p:strVal val="#ppt_y"/>
                                          </p:val>
                                        </p:tav>
                                      </p:tavLst>
                                    </p:anim>
                                  </p:childTnLst>
                                </p:cTn>
                              </p:par>
                              <p:par>
                                <p:cTn id="378" presetID="1" presetClass="exit" presetSubtype="0" fill="hold" nodeType="withEffect">
                                  <p:stCondLst>
                                    <p:cond delay="0"/>
                                  </p:stCondLst>
                                  <p:childTnLst>
                                    <p:set>
                                      <p:cBhvr>
                                        <p:cTn id="379" dur="1" fill="hold">
                                          <p:stCondLst>
                                            <p:cond delay="0"/>
                                          </p:stCondLst>
                                        </p:cTn>
                                        <p:tgtEl>
                                          <p:spTgt spid="82"/>
                                        </p:tgtEl>
                                        <p:attrNameLst>
                                          <p:attrName>style.visibility</p:attrName>
                                        </p:attrNameLst>
                                      </p:cBhvr>
                                      <p:to>
                                        <p:strVal val="hidden"/>
                                      </p:to>
                                    </p:set>
                                  </p:childTnLst>
                                </p:cTn>
                              </p:par>
                              <p:par>
                                <p:cTn id="380" presetID="1" presetClass="exit" presetSubtype="0" fill="hold" nodeType="withEffect">
                                  <p:stCondLst>
                                    <p:cond delay="0"/>
                                  </p:stCondLst>
                                  <p:childTnLst>
                                    <p:set>
                                      <p:cBhvr>
                                        <p:cTn id="381" dur="1" fill="hold">
                                          <p:stCondLst>
                                            <p:cond delay="0"/>
                                          </p:stCondLst>
                                        </p:cTn>
                                        <p:tgtEl>
                                          <p:spTgt spid="5"/>
                                        </p:tgtEl>
                                        <p:attrNameLst>
                                          <p:attrName>style.visibility</p:attrName>
                                        </p:attrNameLst>
                                      </p:cBhvr>
                                      <p:to>
                                        <p:strVal val="hidden"/>
                                      </p:to>
                                    </p:set>
                                  </p:childTnLst>
                                </p:cTn>
                              </p:par>
                              <p:par>
                                <p:cTn id="382" presetID="1" presetClass="exit" presetSubtype="0" fill="hold" nodeType="withEffect">
                                  <p:stCondLst>
                                    <p:cond delay="0"/>
                                  </p:stCondLst>
                                  <p:childTnLst>
                                    <p:set>
                                      <p:cBhvr>
                                        <p:cTn id="383"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34" grpId="0"/>
      <p:bldP spid="35" grpId="0"/>
      <p:bldP spid="36" grpId="0"/>
      <p:bldP spid="37" grpId="0"/>
      <p:bldP spid="38" grpId="0"/>
      <p:bldP spid="40" grpId="0"/>
      <p:bldP spid="41" grpId="0"/>
      <p:bldP spid="43" grpId="0"/>
      <p:bldP spid="44" grpId="0"/>
      <p:bldP spid="45" grpId="0"/>
      <p:bldP spid="46" grpId="0"/>
      <p:bldP spid="48" grpId="0"/>
      <p:bldP spid="50" grpId="0"/>
      <p:bldP spid="52" grpId="0"/>
      <p:bldP spid="54" grpId="0"/>
      <p:bldP spid="56" grpId="0"/>
      <p:bldP spid="58" grpId="0"/>
      <p:bldP spid="61" grpId="0"/>
      <p:bldP spid="62" grpId="0"/>
      <p:bldP spid="63" grpId="0"/>
      <p:bldP spid="64" grpId="0"/>
      <p:bldP spid="65" grpId="0"/>
      <p:bldP spid="66" grpId="0"/>
      <p:bldP spid="67" grpId="0"/>
      <p:bldP spid="68" grpId="0"/>
      <p:bldP spid="69" grpId="0"/>
      <p:bldP spid="70" grpId="0"/>
      <p:bldP spid="71" grpId="0"/>
      <p:bldP spid="72" grpId="0"/>
      <p:bldP spid="53" grpId="0"/>
      <p:bldP spid="55" grpId="0"/>
      <p:bldP spid="57" grpId="0"/>
      <p:bldP spid="59" grpId="0"/>
      <p:bldP spid="73" grpId="0"/>
      <p:bldP spid="74" grpId="0"/>
      <p:bldP spid="76" grpId="0"/>
      <p:bldP spid="77" grpId="0"/>
      <p:bldP spid="78" grpId="0"/>
      <p:bldP spid="79" grpId="0"/>
      <p:bldP spid="80" grpId="0"/>
      <p:bldP spid="81" grpId="0"/>
      <p:bldP spid="83" grpId="0"/>
      <p:bldP spid="84" grpId="0"/>
      <p:bldP spid="85" grpId="0"/>
      <p:bldP spid="86" grpId="0"/>
      <p:bldP spid="87" grpId="0"/>
      <p:bldP spid="88" grpId="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9" name="Rectangle 12"/>
          <p:cNvSpPr>
            <a:spLocks noChangeArrowheads="1"/>
          </p:cNvSpPr>
          <p:nvPr/>
        </p:nvSpPr>
        <p:spPr bwMode="auto">
          <a:xfrm>
            <a:off x="914400" y="914400"/>
            <a:ext cx="4589526"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3</a:t>
            </a:r>
            <a:r>
              <a:rPr lang="en-US" dirty="0" smtClean="0">
                <a:solidFill>
                  <a:srgbClr val="FFFF66"/>
                </a:solidFill>
              </a:rPr>
              <a:t>: Flip-Flop Transition Table</a:t>
            </a:r>
            <a:endParaRPr lang="en-US" dirty="0">
              <a:solidFill>
                <a:srgbClr val="FFFF66"/>
              </a:solidFill>
            </a:endParaRPr>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565011154"/>
                  </p:ext>
                </p:extLst>
              </p:nvPr>
            </p:nvGraphicFramePr>
            <p:xfrm>
              <a:off x="1524000" y="2082800"/>
              <a:ext cx="5715000" cy="3418842"/>
            </p:xfrm>
            <a:graphic>
              <a:graphicData uri="http://schemas.openxmlformats.org/drawingml/2006/table">
                <a:tbl>
                  <a:tblPr firstRow="1" bandRow="1">
                    <a:tableStyleId>{8FD4443E-F989-4FC4-A0C8-D5A2AF1F390B}</a:tableStyleId>
                  </a:tblPr>
                  <a:tblGrid>
                    <a:gridCol w="1428750">
                      <a:extLst>
                        <a:ext uri="{9D8B030D-6E8A-4147-A177-3AD203B41FA5}">
                          <a16:colId xmlns="" xmlns:a16="http://schemas.microsoft.com/office/drawing/2014/main" val="20000"/>
                        </a:ext>
                      </a:extLst>
                    </a:gridCol>
                    <a:gridCol w="1428750">
                      <a:extLst>
                        <a:ext uri="{9D8B030D-6E8A-4147-A177-3AD203B41FA5}">
                          <a16:colId xmlns="" xmlns:a16="http://schemas.microsoft.com/office/drawing/2014/main" val="20001"/>
                        </a:ext>
                      </a:extLst>
                    </a:gridCol>
                    <a:gridCol w="1428750">
                      <a:extLst>
                        <a:ext uri="{9D8B030D-6E8A-4147-A177-3AD203B41FA5}">
                          <a16:colId xmlns="" xmlns:a16="http://schemas.microsoft.com/office/drawing/2014/main" val="20002"/>
                        </a:ext>
                      </a:extLst>
                    </a:gridCol>
                    <a:gridCol w="1428750">
                      <a:extLst>
                        <a:ext uri="{9D8B030D-6E8A-4147-A177-3AD203B41FA5}">
                          <a16:colId xmlns="" xmlns:a16="http://schemas.microsoft.com/office/drawing/2014/main" val="20003"/>
                        </a:ext>
                      </a:extLst>
                    </a:gridCol>
                  </a:tblGrid>
                  <a:tr h="427567">
                    <a:tc gridSpan="2">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8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0"/>
                      </a:ext>
                    </a:extLst>
                  </a:tr>
                  <a:tr h="427567">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𝐽</m:t>
                                </m:r>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𝐾</m:t>
                                </m:r>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427567">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r h="427567">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3"/>
                      </a:ext>
                    </a:extLst>
                  </a:tr>
                  <a:tr h="427567">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4"/>
                      </a:ext>
                    </a:extLst>
                  </a:tr>
                  <a:tr h="427567">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5"/>
                      </a:ext>
                    </a:extLst>
                  </a:tr>
                  <a:tr h="427567">
                    <a:tc gridSpan="4">
                      <a:txBody>
                        <a:bodyPr/>
                        <a:lstStyle/>
                        <a:p>
                          <a:pPr algn="l"/>
                          <a14:m>
                            <m:oMathPara xmlns:m="http://schemas.openxmlformats.org/officeDocument/2006/math">
                              <m:oMathParaPr>
                                <m:jc m:val="left"/>
                              </m:oMathParaPr>
                              <m:oMath xmlns:m="http://schemas.openxmlformats.org/officeDocument/2006/math">
                                <m:sSub>
                                  <m:sSubPr>
                                    <m:ctrlPr>
                                      <a:rPr lang="en-US" sz="1600" i="1"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ctrlPr>
                                  </m:sSubPr>
                                  <m:e>
                                    <m:r>
                                      <a:rPr lang="en-US" sz="1600" b="0" i="1"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𝑄</m:t>
                                    </m:r>
                                  </m:e>
                                  <m:sub>
                                    <m:r>
                                      <a:rPr lang="en-US" sz="1600" b="0" i="1"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𝑁</m:t>
                                    </m:r>
                                  </m:sub>
                                </m:sSub>
                                <m:r>
                                  <a:rPr lang="en-US" sz="1600" b="0" i="1"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 :</m:t>
                                </m:r>
                                <m:r>
                                  <m:rPr>
                                    <m:sty m:val="p"/>
                                  </m:rP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present</m:t>
                                </m:r>
                                <m: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 </m:t>
                                </m:r>
                                <m:r>
                                  <m:rPr>
                                    <m:sty m:val="p"/>
                                  </m:rP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state</m:t>
                                </m:r>
                              </m:oMath>
                            </m:oMathPara>
                          </a14:m>
                          <a:endParaRPr lang="en-US" sz="1600" b="0" i="0" dirty="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endParaRPr>
                        </a:p>
                        <a:p>
                          <a:pPr algn="l"/>
                          <a14:m>
                            <m:oMathPara xmlns:m="http://schemas.openxmlformats.org/officeDocument/2006/math">
                              <m:oMathParaPr>
                                <m:jc m:val="left"/>
                              </m:oMathParaPr>
                              <m:oMath xmlns:m="http://schemas.openxmlformats.org/officeDocument/2006/math">
                                <m:sSub>
                                  <m:sSubPr>
                                    <m:ctrlPr>
                                      <a:rPr lang="en-US" sz="1600" i="1"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ctrlPr>
                                  </m:sSubPr>
                                  <m:e>
                                    <m:r>
                                      <a:rPr lang="en-US" sz="1600" b="0" i="1"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𝑄</m:t>
                                    </m:r>
                                  </m:e>
                                  <m:sub>
                                    <m:r>
                                      <a:rPr lang="en-US" sz="1600" b="0" i="1"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𝑁</m:t>
                                    </m:r>
                                    <m:r>
                                      <a:rPr lang="en-US" sz="1600" b="0" i="1"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+1</m:t>
                                    </m:r>
                                  </m:sub>
                                </m:sSub>
                                <m:r>
                                  <a:rPr lang="en-US" sz="1600" b="0" i="1"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 :</m:t>
                                </m:r>
                                <m:r>
                                  <m:rPr>
                                    <m:sty m:val="p"/>
                                  </m:rP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next</m:t>
                                </m:r>
                                <m: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 </m:t>
                                </m:r>
                                <m:r>
                                  <m:rPr>
                                    <m:sty m:val="p"/>
                                  </m:rP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state</m:t>
                                </m:r>
                              </m:oMath>
                            </m:oMathPara>
                          </a14:m>
                          <a:endParaRPr lang="en-US" sz="7200" i="0"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dirty="0" smtClean="0">
                              <a:ln>
                                <a:solidFill>
                                  <a:schemeClr val="tx2">
                                    <a:lumMod val="50000"/>
                                  </a:schemeClr>
                                </a:solidFill>
                              </a:ln>
                              <a:solidFill>
                                <a:schemeClr val="tx2">
                                  <a:lumMod val="50000"/>
                                </a:schemeClr>
                              </a:solidFill>
                              <a:cs typeface="Times New Roman" panose="02020603050405020304" pitchFamily="18" charset="0"/>
                            </a:rPr>
                            <a:t>X</a:t>
                          </a:r>
                          <a:r>
                            <a:rPr lang="en-US" sz="1600" b="0" baseline="0" dirty="0" smtClean="0">
                              <a:ln>
                                <a:solidFill>
                                  <a:schemeClr val="tx2">
                                    <a:lumMod val="50000"/>
                                  </a:schemeClr>
                                </a:solidFill>
                              </a:ln>
                              <a:solidFill>
                                <a:schemeClr val="tx2">
                                  <a:lumMod val="50000"/>
                                </a:schemeClr>
                              </a:solidFill>
                              <a:cs typeface="Times New Roman" panose="02020603050405020304" pitchFamily="18" charset="0"/>
                            </a:rPr>
                            <a:t> </a:t>
                          </a:r>
                          <a14:m>
                            <m:oMath xmlns:m="http://schemas.openxmlformats.org/officeDocument/2006/math">
                              <m:r>
                                <a:rPr lang="en-US" sz="1600" b="0" i="1"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m:t>
                              </m:r>
                              <m: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m:t>
                              </m:r>
                              <m:r>
                                <m:rPr>
                                  <m:sty m:val="p"/>
                                </m:rP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don</m:t>
                              </m:r>
                              <m: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m:t>
                              </m:r>
                              <m:r>
                                <m:rPr>
                                  <m:sty m:val="p"/>
                                </m:rP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t</m:t>
                              </m:r>
                              <m: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 </m:t>
                              </m:r>
                              <m:r>
                                <m:rPr>
                                  <m:sty m:val="p"/>
                                </m:rP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care</m:t>
                              </m:r>
                              <m:r>
                                <a:rPr lang="en-US" sz="1600" b="0" i="0" smtClean="0">
                                  <a:ln>
                                    <a:solidFill>
                                      <a:schemeClr val="tx2">
                                        <a:lumMod val="50000"/>
                                      </a:schemeClr>
                                    </a:solidFill>
                                  </a:ln>
                                  <a:solidFill>
                                    <a:schemeClr val="tx2">
                                      <a:lumMod val="50000"/>
                                    </a:schemeClr>
                                  </a:solidFill>
                                  <a:latin typeface="Cambria Math" panose="02040503050406030204" pitchFamily="18" charset="0"/>
                                  <a:cs typeface="Times New Roman" panose="02020603050405020304" pitchFamily="18" charset="0"/>
                                </a:rPr>
                                <m:t>"</m:t>
                              </m:r>
                            </m:oMath>
                          </a14:m>
                          <a:endParaRPr lang="en-US" sz="7200" i="0"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100"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p>
                          <a:pPr algn="ctr"/>
                          <a:endParaRPr lang="en-US" sz="100"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hMerge="1">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hMerge="1">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hMerge="1">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6"/>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565011154"/>
                  </p:ext>
                </p:extLst>
              </p:nvPr>
            </p:nvGraphicFramePr>
            <p:xfrm>
              <a:off x="1524000" y="2082800"/>
              <a:ext cx="5715000" cy="3418842"/>
            </p:xfrm>
            <a:graphic>
              <a:graphicData uri="http://schemas.openxmlformats.org/drawingml/2006/table">
                <a:tbl>
                  <a:tblPr firstRow="1" bandRow="1">
                    <a:tableStyleId>{8FD4443E-F989-4FC4-A0C8-D5A2AF1F390B}</a:tableStyleId>
                  </a:tblPr>
                  <a:tblGrid>
                    <a:gridCol w="1428750"/>
                    <a:gridCol w="1428750"/>
                    <a:gridCol w="1428750"/>
                    <a:gridCol w="1428750"/>
                  </a:tblGrid>
                  <a:tr h="427567">
                    <a:tc gridSpan="2">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8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tr>
                  <a:tr h="427567">
                    <a:tc>
                      <a:txBody>
                        <a:bodyPr/>
                        <a:lstStyle/>
                        <a:p>
                          <a:endParaRPr lang="en-US"/>
                        </a:p>
                      </a:txBody>
                      <a:tcPr>
                        <a:blipFill rotWithShape="0">
                          <a:blip r:embed="rId3"/>
                          <a:stretch>
                            <a:fillRect t="-98592" r="-300000" b="-592958"/>
                          </a:stretch>
                        </a:blipFill>
                      </a:tcPr>
                    </a:tc>
                    <a:tc>
                      <a:txBody>
                        <a:bodyPr/>
                        <a:lstStyle/>
                        <a:p>
                          <a:endParaRPr lang="en-US"/>
                        </a:p>
                      </a:txBody>
                      <a:tcPr>
                        <a:blipFill rotWithShape="0">
                          <a:blip r:embed="rId3"/>
                          <a:stretch>
                            <a:fillRect l="-100427" t="-98592" r="-201282" b="-592958"/>
                          </a:stretch>
                        </a:blipFill>
                      </a:tcPr>
                    </a:tc>
                    <a:tc>
                      <a:txBody>
                        <a:bodyPr/>
                        <a:lstStyle/>
                        <a:p>
                          <a:endParaRPr lang="en-US"/>
                        </a:p>
                      </a:txBody>
                      <a:tcPr>
                        <a:blipFill rotWithShape="0">
                          <a:blip r:embed="rId3"/>
                          <a:stretch>
                            <a:fillRect l="-199574" t="-98592" r="-100426" b="-592958"/>
                          </a:stretch>
                        </a:blipFill>
                      </a:tcPr>
                    </a:tc>
                    <a:tc>
                      <a:txBody>
                        <a:bodyPr/>
                        <a:lstStyle/>
                        <a:p>
                          <a:endParaRPr lang="en-US"/>
                        </a:p>
                      </a:txBody>
                      <a:tcPr>
                        <a:blipFill rotWithShape="0">
                          <a:blip r:embed="rId3"/>
                          <a:stretch>
                            <a:fillRect l="-300855" t="-98592" r="-855" b="-592958"/>
                          </a:stretch>
                        </a:blipFill>
                      </a:tcPr>
                    </a:tc>
                  </a:tr>
                  <a:tr h="427567">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427567">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427567">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427567">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853440">
                    <a:tc gridSpan="4">
                      <a:txBody>
                        <a:bodyPr/>
                        <a:lstStyle/>
                        <a:p>
                          <a:endParaRPr lang="en-US"/>
                        </a:p>
                      </a:txBody>
                      <a:tcPr anchor="ctr">
                        <a:blipFill rotWithShape="0">
                          <a:blip r:embed="rId3"/>
                          <a:stretch>
                            <a:fillRect t="-301429" r="-213"/>
                          </a:stretch>
                        </a:blipFill>
                      </a:tcPr>
                    </a:tc>
                    <a:tc hMerge="1">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hMerge="1">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hMerge="1">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p:sp>
        <p:nvSpPr>
          <p:cNvPr id="3" name="TextBox 2"/>
          <p:cNvSpPr txBox="1"/>
          <p:nvPr/>
        </p:nvSpPr>
        <p:spPr>
          <a:xfrm>
            <a:off x="2057400" y="2971800"/>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12" name="TextBox 11"/>
          <p:cNvSpPr txBox="1"/>
          <p:nvPr/>
        </p:nvSpPr>
        <p:spPr>
          <a:xfrm>
            <a:off x="3505200" y="2971800"/>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13" name="TextBox 12"/>
          <p:cNvSpPr txBox="1"/>
          <p:nvPr/>
        </p:nvSpPr>
        <p:spPr>
          <a:xfrm>
            <a:off x="4933042" y="2971800"/>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15" name="TextBox 14"/>
          <p:cNvSpPr txBox="1"/>
          <p:nvPr/>
        </p:nvSpPr>
        <p:spPr>
          <a:xfrm>
            <a:off x="6360884" y="2971800"/>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16" name="TextBox 15"/>
          <p:cNvSpPr txBox="1"/>
          <p:nvPr/>
        </p:nvSpPr>
        <p:spPr>
          <a:xfrm>
            <a:off x="2037624" y="3399600"/>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17" name="TextBox 16"/>
          <p:cNvSpPr txBox="1"/>
          <p:nvPr/>
        </p:nvSpPr>
        <p:spPr>
          <a:xfrm>
            <a:off x="3505200" y="3399600"/>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18" name="TextBox 17"/>
          <p:cNvSpPr txBox="1"/>
          <p:nvPr/>
        </p:nvSpPr>
        <p:spPr>
          <a:xfrm>
            <a:off x="4933042" y="3399600"/>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19" name="TextBox 18"/>
          <p:cNvSpPr txBox="1"/>
          <p:nvPr/>
        </p:nvSpPr>
        <p:spPr>
          <a:xfrm>
            <a:off x="6378136" y="3399600"/>
            <a:ext cx="351378" cy="369332"/>
          </a:xfrm>
          <a:prstGeom prst="rect">
            <a:avLst/>
          </a:prstGeom>
          <a:noFill/>
        </p:spPr>
        <p:txBody>
          <a:bodyPr wrap="none" rtlCol="0">
            <a:spAutoFit/>
          </a:bodyPr>
          <a:lstStyle/>
          <a:p>
            <a:r>
              <a:rPr lang="en-US" sz="1800" b="1" dirty="0" smtClean="0">
                <a:solidFill>
                  <a:schemeClr val="tx2">
                    <a:lumMod val="50000"/>
                  </a:schemeClr>
                </a:solidFill>
              </a:rPr>
              <a:t>X</a:t>
            </a:r>
            <a:endParaRPr lang="en-US" sz="1800" b="1" dirty="0">
              <a:solidFill>
                <a:schemeClr val="tx2">
                  <a:lumMod val="50000"/>
                </a:schemeClr>
              </a:solidFill>
            </a:endParaRPr>
          </a:p>
        </p:txBody>
      </p:sp>
      <p:sp>
        <p:nvSpPr>
          <p:cNvPr id="20" name="TextBox 19"/>
          <p:cNvSpPr txBox="1"/>
          <p:nvPr/>
        </p:nvSpPr>
        <p:spPr>
          <a:xfrm>
            <a:off x="2037624" y="3827401"/>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21" name="TextBox 20"/>
          <p:cNvSpPr txBox="1"/>
          <p:nvPr/>
        </p:nvSpPr>
        <p:spPr>
          <a:xfrm>
            <a:off x="3505200" y="3827401"/>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22" name="TextBox 21"/>
          <p:cNvSpPr txBox="1"/>
          <p:nvPr/>
        </p:nvSpPr>
        <p:spPr>
          <a:xfrm>
            <a:off x="4933042" y="3827401"/>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23" name="TextBox 22"/>
          <p:cNvSpPr txBox="1"/>
          <p:nvPr/>
        </p:nvSpPr>
        <p:spPr>
          <a:xfrm>
            <a:off x="6378136" y="3827400"/>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24" name="TextBox 23"/>
          <p:cNvSpPr txBox="1"/>
          <p:nvPr/>
        </p:nvSpPr>
        <p:spPr>
          <a:xfrm>
            <a:off x="2037079" y="4254481"/>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25" name="TextBox 24"/>
          <p:cNvSpPr txBox="1"/>
          <p:nvPr/>
        </p:nvSpPr>
        <p:spPr>
          <a:xfrm>
            <a:off x="3505200" y="4254481"/>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27" name="TextBox 26"/>
          <p:cNvSpPr txBox="1"/>
          <p:nvPr/>
        </p:nvSpPr>
        <p:spPr>
          <a:xfrm>
            <a:off x="4939210" y="4254481"/>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28" name="TextBox 27"/>
          <p:cNvSpPr txBox="1"/>
          <p:nvPr/>
        </p:nvSpPr>
        <p:spPr>
          <a:xfrm>
            <a:off x="6372856" y="4261217"/>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cxnSp>
        <p:nvCxnSpPr>
          <p:cNvPr id="11" name="Straight Arrow Connector 10"/>
          <p:cNvCxnSpPr/>
          <p:nvPr/>
        </p:nvCxnSpPr>
        <p:spPr bwMode="auto">
          <a:xfrm>
            <a:off x="2590800" y="3156466"/>
            <a:ext cx="762000" cy="0"/>
          </a:xfrm>
          <a:prstGeom prst="straightConnector1">
            <a:avLst/>
          </a:prstGeom>
          <a:ln>
            <a:solidFill>
              <a:schemeClr val="tx2">
                <a:lumMod val="50000"/>
              </a:schemeClr>
            </a:solidFill>
            <a:headEnd type="none" w="med" len="med"/>
            <a:tailEnd type="triangle"/>
          </a:ln>
          <a:extLst/>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bwMode="auto">
          <a:xfrm>
            <a:off x="2553789" y="3601292"/>
            <a:ext cx="762000" cy="0"/>
          </a:xfrm>
          <a:prstGeom prst="straightConnector1">
            <a:avLst/>
          </a:prstGeom>
          <a:ln>
            <a:solidFill>
              <a:schemeClr val="tx2">
                <a:lumMod val="50000"/>
              </a:schemeClr>
            </a:solidFill>
            <a:headEnd type="none" w="med" len="med"/>
            <a:tailEnd type="triangle"/>
          </a:ln>
          <a:extLst/>
        </p:spPr>
        <p:style>
          <a:lnRef idx="3">
            <a:schemeClr val="dk1"/>
          </a:lnRef>
          <a:fillRef idx="0">
            <a:schemeClr val="dk1"/>
          </a:fillRef>
          <a:effectRef idx="2">
            <a:schemeClr val="dk1"/>
          </a:effectRef>
          <a:fontRef idx="minor">
            <a:schemeClr val="tx1"/>
          </a:fontRef>
        </p:style>
      </p:cxnSp>
      <p:cxnSp>
        <p:nvCxnSpPr>
          <p:cNvPr id="30" name="Straight Arrow Connector 29"/>
          <p:cNvCxnSpPr/>
          <p:nvPr/>
        </p:nvCxnSpPr>
        <p:spPr bwMode="auto">
          <a:xfrm>
            <a:off x="2553789" y="4012066"/>
            <a:ext cx="762000" cy="0"/>
          </a:xfrm>
          <a:prstGeom prst="straightConnector1">
            <a:avLst/>
          </a:prstGeom>
          <a:ln>
            <a:solidFill>
              <a:schemeClr val="tx2">
                <a:lumMod val="50000"/>
              </a:schemeClr>
            </a:solidFill>
            <a:headEnd type="none" w="med" len="med"/>
            <a:tailEnd type="triangle"/>
          </a:ln>
          <a:extLst/>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bwMode="auto">
          <a:xfrm>
            <a:off x="2553789" y="4439147"/>
            <a:ext cx="762000" cy="0"/>
          </a:xfrm>
          <a:prstGeom prst="straightConnector1">
            <a:avLst/>
          </a:prstGeom>
          <a:ln>
            <a:solidFill>
              <a:schemeClr val="tx2">
                <a:lumMod val="50000"/>
              </a:schemeClr>
            </a:solidFill>
            <a:headEnd type="none" w="med" len="med"/>
            <a:tailEnd type="triangle"/>
          </a:ln>
          <a:extLst/>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65058550"/>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0-#ppt_w/2"/>
                                          </p:val>
                                        </p:tav>
                                        <p:tav tm="100000">
                                          <p:val>
                                            <p:strVal val="#ppt_x"/>
                                          </p:val>
                                        </p:tav>
                                      </p:tavLst>
                                    </p:anim>
                                    <p:anim calcmode="lin" valueType="num">
                                      <p:cBhvr additive="base">
                                        <p:cTn id="26" dur="500" fill="hold"/>
                                        <p:tgtEl>
                                          <p:spTgt spid="12"/>
                                        </p:tgtEl>
                                        <p:attrNameLst>
                                          <p:attrName>ppt_y</p:attrName>
                                        </p:attrNameLst>
                                      </p:cBhvr>
                                      <p:tavLst>
                                        <p:tav tm="0">
                                          <p:val>
                                            <p:strVal val="#ppt_y"/>
                                          </p:val>
                                        </p:tav>
                                        <p:tav tm="100000">
                                          <p:val>
                                            <p:strVal val="#ppt_y"/>
                                          </p:val>
                                        </p:tav>
                                      </p:tavLst>
                                    </p:anim>
                                  </p:childTnLst>
                                </p:cTn>
                              </p:par>
                            </p:childTnLst>
                          </p:cTn>
                        </p:par>
                        <p:par>
                          <p:cTn id="27" fill="hold">
                            <p:stCondLst>
                              <p:cond delay="1500"/>
                            </p:stCondLst>
                            <p:childTnLst>
                              <p:par>
                                <p:cTn id="28" presetID="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0-#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childTnLst>
                          </p:cTn>
                        </p:par>
                        <p:par>
                          <p:cTn id="32" fill="hold">
                            <p:stCondLst>
                              <p:cond delay="2000"/>
                            </p:stCondLst>
                            <p:childTnLst>
                              <p:par>
                                <p:cTn id="33" presetID="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2" presetClass="entr" presetSubtype="8" fill="hold"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0-#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childTnLst>
                          </p:cTn>
                        </p:par>
                        <p:par>
                          <p:cTn id="48" fill="hold">
                            <p:stCondLst>
                              <p:cond delay="1000"/>
                            </p:stCondLst>
                            <p:childTnLst>
                              <p:par>
                                <p:cTn id="49" presetID="2" presetClass="entr" presetSubtype="8"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0-#ppt_w/2"/>
                                          </p:val>
                                        </p:tav>
                                        <p:tav tm="100000">
                                          <p:val>
                                            <p:strVal val="#ppt_x"/>
                                          </p:val>
                                        </p:tav>
                                      </p:tavLst>
                                    </p:anim>
                                    <p:anim calcmode="lin" valueType="num">
                                      <p:cBhvr additive="base">
                                        <p:cTn id="52" dur="500" fill="hold"/>
                                        <p:tgtEl>
                                          <p:spTgt spid="17"/>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2" presetClass="entr" presetSubtype="8" fill="hold" grpId="0" nodeType="afterEffect">
                                  <p:stCondLst>
                                    <p:cond delay="0"/>
                                  </p:stCondLst>
                                  <p:childTnLst>
                                    <p:set>
                                      <p:cBhvr>
                                        <p:cTn id="55" dur="1" fill="hold">
                                          <p:stCondLst>
                                            <p:cond delay="0"/>
                                          </p:stCondLst>
                                        </p:cTn>
                                        <p:tgtEl>
                                          <p:spTgt spid="18"/>
                                        </p:tgtEl>
                                        <p:attrNameLst>
                                          <p:attrName>style.visibility</p:attrName>
                                        </p:attrNameLst>
                                      </p:cBhvr>
                                      <p:to>
                                        <p:strVal val="visible"/>
                                      </p:to>
                                    </p:set>
                                    <p:anim calcmode="lin" valueType="num">
                                      <p:cBhvr additive="base">
                                        <p:cTn id="56" dur="500" fill="hold"/>
                                        <p:tgtEl>
                                          <p:spTgt spid="18"/>
                                        </p:tgtEl>
                                        <p:attrNameLst>
                                          <p:attrName>ppt_x</p:attrName>
                                        </p:attrNameLst>
                                      </p:cBhvr>
                                      <p:tavLst>
                                        <p:tav tm="0">
                                          <p:val>
                                            <p:strVal val="0-#ppt_w/2"/>
                                          </p:val>
                                        </p:tav>
                                        <p:tav tm="100000">
                                          <p:val>
                                            <p:strVal val="#ppt_x"/>
                                          </p:val>
                                        </p:tav>
                                      </p:tavLst>
                                    </p:anim>
                                    <p:anim calcmode="lin" valueType="num">
                                      <p:cBhvr additive="base">
                                        <p:cTn id="57" dur="500" fill="hold"/>
                                        <p:tgtEl>
                                          <p:spTgt spid="18"/>
                                        </p:tgtEl>
                                        <p:attrNameLst>
                                          <p:attrName>ppt_y</p:attrName>
                                        </p:attrNameLst>
                                      </p:cBhvr>
                                      <p:tavLst>
                                        <p:tav tm="0">
                                          <p:val>
                                            <p:strVal val="#ppt_y"/>
                                          </p:val>
                                        </p:tav>
                                        <p:tav tm="100000">
                                          <p:val>
                                            <p:strVal val="#ppt_y"/>
                                          </p:val>
                                        </p:tav>
                                      </p:tavLst>
                                    </p:anim>
                                  </p:childTnLst>
                                </p:cTn>
                              </p:par>
                            </p:childTnLst>
                          </p:cTn>
                        </p:par>
                        <p:par>
                          <p:cTn id="58" fill="hold">
                            <p:stCondLst>
                              <p:cond delay="2000"/>
                            </p:stCondLst>
                            <p:childTnLst>
                              <p:par>
                                <p:cTn id="59" presetID="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0-#ppt_w/2"/>
                                          </p:val>
                                        </p:tav>
                                        <p:tav tm="100000">
                                          <p:val>
                                            <p:strVal val="#ppt_x"/>
                                          </p:val>
                                        </p:tav>
                                      </p:tavLst>
                                    </p:anim>
                                    <p:anim calcmode="lin" valueType="num">
                                      <p:cBhvr additive="base">
                                        <p:cTn id="6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0-#ppt_w/2"/>
                                          </p:val>
                                        </p:tav>
                                        <p:tav tm="100000">
                                          <p:val>
                                            <p:strVal val="#ppt_x"/>
                                          </p:val>
                                        </p:tav>
                                      </p:tavLst>
                                    </p:anim>
                                    <p:anim calcmode="lin" valueType="num">
                                      <p:cBhvr additive="base">
                                        <p:cTn id="68" dur="500" fill="hold"/>
                                        <p:tgtEl>
                                          <p:spTgt spid="20"/>
                                        </p:tgtEl>
                                        <p:attrNameLst>
                                          <p:attrName>ppt_y</p:attrName>
                                        </p:attrNameLst>
                                      </p:cBhvr>
                                      <p:tavLst>
                                        <p:tav tm="0">
                                          <p:val>
                                            <p:strVal val="#ppt_y"/>
                                          </p:val>
                                        </p:tav>
                                        <p:tav tm="100000">
                                          <p:val>
                                            <p:strVal val="#ppt_y"/>
                                          </p:val>
                                        </p:tav>
                                      </p:tavLst>
                                    </p:anim>
                                  </p:childTnLst>
                                </p:cTn>
                              </p:par>
                            </p:childTnLst>
                          </p:cTn>
                        </p:par>
                        <p:par>
                          <p:cTn id="69" fill="hold">
                            <p:stCondLst>
                              <p:cond delay="500"/>
                            </p:stCondLst>
                            <p:childTnLst>
                              <p:par>
                                <p:cTn id="70" presetID="2" presetClass="entr" presetSubtype="8" fill="hold" nodeType="after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0-#ppt_w/2"/>
                                          </p:val>
                                        </p:tav>
                                        <p:tav tm="100000">
                                          <p:val>
                                            <p:strVal val="#ppt_x"/>
                                          </p:val>
                                        </p:tav>
                                      </p:tavLst>
                                    </p:anim>
                                    <p:anim calcmode="lin" valueType="num">
                                      <p:cBhvr additive="base">
                                        <p:cTn id="73" dur="500" fill="hold"/>
                                        <p:tgtEl>
                                          <p:spTgt spid="30"/>
                                        </p:tgtEl>
                                        <p:attrNameLst>
                                          <p:attrName>ppt_y</p:attrName>
                                        </p:attrNameLst>
                                      </p:cBhvr>
                                      <p:tavLst>
                                        <p:tav tm="0">
                                          <p:val>
                                            <p:strVal val="#ppt_y"/>
                                          </p:val>
                                        </p:tav>
                                        <p:tav tm="100000">
                                          <p:val>
                                            <p:strVal val="#ppt_y"/>
                                          </p:val>
                                        </p:tav>
                                      </p:tavLst>
                                    </p:anim>
                                  </p:childTnLst>
                                </p:cTn>
                              </p:par>
                            </p:childTnLst>
                          </p:cTn>
                        </p:par>
                        <p:par>
                          <p:cTn id="74" fill="hold">
                            <p:stCondLst>
                              <p:cond delay="1000"/>
                            </p:stCondLst>
                            <p:childTnLst>
                              <p:par>
                                <p:cTn id="75" presetID="2" presetClass="entr" presetSubtype="8"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1500"/>
                            </p:stCondLst>
                            <p:childTnLst>
                              <p:par>
                                <p:cTn id="80" presetID="2" presetClass="entr" presetSubtype="8"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additive="base">
                                        <p:cTn id="82" dur="500" fill="hold"/>
                                        <p:tgtEl>
                                          <p:spTgt spid="22"/>
                                        </p:tgtEl>
                                        <p:attrNameLst>
                                          <p:attrName>ppt_x</p:attrName>
                                        </p:attrNameLst>
                                      </p:cBhvr>
                                      <p:tavLst>
                                        <p:tav tm="0">
                                          <p:val>
                                            <p:strVal val="0-#ppt_w/2"/>
                                          </p:val>
                                        </p:tav>
                                        <p:tav tm="100000">
                                          <p:val>
                                            <p:strVal val="#ppt_x"/>
                                          </p:val>
                                        </p:tav>
                                      </p:tavLst>
                                    </p:anim>
                                    <p:anim calcmode="lin" valueType="num">
                                      <p:cBhvr additive="base">
                                        <p:cTn id="83" dur="500" fill="hold"/>
                                        <p:tgtEl>
                                          <p:spTgt spid="22"/>
                                        </p:tgtEl>
                                        <p:attrNameLst>
                                          <p:attrName>ppt_y</p:attrName>
                                        </p:attrNameLst>
                                      </p:cBhvr>
                                      <p:tavLst>
                                        <p:tav tm="0">
                                          <p:val>
                                            <p:strVal val="#ppt_y"/>
                                          </p:val>
                                        </p:tav>
                                        <p:tav tm="100000">
                                          <p:val>
                                            <p:strVal val="#ppt_y"/>
                                          </p:val>
                                        </p:tav>
                                      </p:tavLst>
                                    </p:anim>
                                  </p:childTnLst>
                                </p:cTn>
                              </p:par>
                            </p:childTnLst>
                          </p:cTn>
                        </p:par>
                        <p:par>
                          <p:cTn id="84" fill="hold">
                            <p:stCondLst>
                              <p:cond delay="2000"/>
                            </p:stCondLst>
                            <p:childTnLst>
                              <p:par>
                                <p:cTn id="85" presetID="2" presetClass="entr" presetSubtype="8"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 calcmode="lin" valueType="num">
                                      <p:cBhvr additive="base">
                                        <p:cTn id="87" dur="500" fill="hold"/>
                                        <p:tgtEl>
                                          <p:spTgt spid="23"/>
                                        </p:tgtEl>
                                        <p:attrNameLst>
                                          <p:attrName>ppt_x</p:attrName>
                                        </p:attrNameLst>
                                      </p:cBhvr>
                                      <p:tavLst>
                                        <p:tav tm="0">
                                          <p:val>
                                            <p:strVal val="0-#ppt_w/2"/>
                                          </p:val>
                                        </p:tav>
                                        <p:tav tm="100000">
                                          <p:val>
                                            <p:strVal val="#ppt_x"/>
                                          </p:val>
                                        </p:tav>
                                      </p:tavLst>
                                    </p:anim>
                                    <p:anim calcmode="lin" valueType="num">
                                      <p:cBhvr additive="base">
                                        <p:cTn id="8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grpId="0" nodeType="clickEffect">
                                  <p:stCondLst>
                                    <p:cond delay="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0-#ppt_w/2"/>
                                          </p:val>
                                        </p:tav>
                                        <p:tav tm="100000">
                                          <p:val>
                                            <p:strVal val="#ppt_x"/>
                                          </p:val>
                                        </p:tav>
                                      </p:tavLst>
                                    </p:anim>
                                    <p:anim calcmode="lin" valueType="num">
                                      <p:cBhvr additive="base">
                                        <p:cTn id="94" dur="500" fill="hold"/>
                                        <p:tgtEl>
                                          <p:spTgt spid="24"/>
                                        </p:tgtEl>
                                        <p:attrNameLst>
                                          <p:attrName>ppt_y</p:attrName>
                                        </p:attrNameLst>
                                      </p:cBhvr>
                                      <p:tavLst>
                                        <p:tav tm="0">
                                          <p:val>
                                            <p:strVal val="#ppt_y"/>
                                          </p:val>
                                        </p:tav>
                                        <p:tav tm="100000">
                                          <p:val>
                                            <p:strVal val="#ppt_y"/>
                                          </p:val>
                                        </p:tav>
                                      </p:tavLst>
                                    </p:anim>
                                  </p:childTnLst>
                                </p:cTn>
                              </p:par>
                            </p:childTnLst>
                          </p:cTn>
                        </p:par>
                        <p:par>
                          <p:cTn id="95" fill="hold">
                            <p:stCondLst>
                              <p:cond delay="500"/>
                            </p:stCondLst>
                            <p:childTnLst>
                              <p:par>
                                <p:cTn id="96" presetID="2" presetClass="entr" presetSubtype="8" fill="hold" nodeType="afterEffect">
                                  <p:stCondLst>
                                    <p:cond delay="0"/>
                                  </p:stCondLst>
                                  <p:childTnLst>
                                    <p:set>
                                      <p:cBhvr>
                                        <p:cTn id="97" dur="1" fill="hold">
                                          <p:stCondLst>
                                            <p:cond delay="0"/>
                                          </p:stCondLst>
                                        </p:cTn>
                                        <p:tgtEl>
                                          <p:spTgt spid="31"/>
                                        </p:tgtEl>
                                        <p:attrNameLst>
                                          <p:attrName>style.visibility</p:attrName>
                                        </p:attrNameLst>
                                      </p:cBhvr>
                                      <p:to>
                                        <p:strVal val="visible"/>
                                      </p:to>
                                    </p:set>
                                    <p:anim calcmode="lin" valueType="num">
                                      <p:cBhvr additive="base">
                                        <p:cTn id="98" dur="500" fill="hold"/>
                                        <p:tgtEl>
                                          <p:spTgt spid="31"/>
                                        </p:tgtEl>
                                        <p:attrNameLst>
                                          <p:attrName>ppt_x</p:attrName>
                                        </p:attrNameLst>
                                      </p:cBhvr>
                                      <p:tavLst>
                                        <p:tav tm="0">
                                          <p:val>
                                            <p:strVal val="0-#ppt_w/2"/>
                                          </p:val>
                                        </p:tav>
                                        <p:tav tm="100000">
                                          <p:val>
                                            <p:strVal val="#ppt_x"/>
                                          </p:val>
                                        </p:tav>
                                      </p:tavLst>
                                    </p:anim>
                                    <p:anim calcmode="lin" valueType="num">
                                      <p:cBhvr additive="base">
                                        <p:cTn id="99" dur="500" fill="hold"/>
                                        <p:tgtEl>
                                          <p:spTgt spid="31"/>
                                        </p:tgtEl>
                                        <p:attrNameLst>
                                          <p:attrName>ppt_y</p:attrName>
                                        </p:attrNameLst>
                                      </p:cBhvr>
                                      <p:tavLst>
                                        <p:tav tm="0">
                                          <p:val>
                                            <p:strVal val="#ppt_y"/>
                                          </p:val>
                                        </p:tav>
                                        <p:tav tm="100000">
                                          <p:val>
                                            <p:strVal val="#ppt_y"/>
                                          </p:val>
                                        </p:tav>
                                      </p:tavLst>
                                    </p:anim>
                                  </p:childTnLst>
                                </p:cTn>
                              </p:par>
                            </p:childTnLst>
                          </p:cTn>
                        </p:par>
                        <p:par>
                          <p:cTn id="100" fill="hold">
                            <p:stCondLst>
                              <p:cond delay="1000"/>
                            </p:stCondLst>
                            <p:childTnLst>
                              <p:par>
                                <p:cTn id="101" presetID="2" presetClass="entr" presetSubtype="8"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 calcmode="lin" valueType="num">
                                      <p:cBhvr additive="base">
                                        <p:cTn id="103" dur="500" fill="hold"/>
                                        <p:tgtEl>
                                          <p:spTgt spid="25"/>
                                        </p:tgtEl>
                                        <p:attrNameLst>
                                          <p:attrName>ppt_x</p:attrName>
                                        </p:attrNameLst>
                                      </p:cBhvr>
                                      <p:tavLst>
                                        <p:tav tm="0">
                                          <p:val>
                                            <p:strVal val="0-#ppt_w/2"/>
                                          </p:val>
                                        </p:tav>
                                        <p:tav tm="100000">
                                          <p:val>
                                            <p:strVal val="#ppt_x"/>
                                          </p:val>
                                        </p:tav>
                                      </p:tavLst>
                                    </p:anim>
                                    <p:anim calcmode="lin" valueType="num">
                                      <p:cBhvr additive="base">
                                        <p:cTn id="104" dur="500" fill="hold"/>
                                        <p:tgtEl>
                                          <p:spTgt spid="25"/>
                                        </p:tgtEl>
                                        <p:attrNameLst>
                                          <p:attrName>ppt_y</p:attrName>
                                        </p:attrNameLst>
                                      </p:cBhvr>
                                      <p:tavLst>
                                        <p:tav tm="0">
                                          <p:val>
                                            <p:strVal val="#ppt_y"/>
                                          </p:val>
                                        </p:tav>
                                        <p:tav tm="100000">
                                          <p:val>
                                            <p:strVal val="#ppt_y"/>
                                          </p:val>
                                        </p:tav>
                                      </p:tavLst>
                                    </p:anim>
                                  </p:childTnLst>
                                </p:cTn>
                              </p:par>
                            </p:childTnLst>
                          </p:cTn>
                        </p:par>
                        <p:par>
                          <p:cTn id="105" fill="hold">
                            <p:stCondLst>
                              <p:cond delay="1500"/>
                            </p:stCondLst>
                            <p:childTnLst>
                              <p:par>
                                <p:cTn id="106" presetID="2" presetClass="entr" presetSubtype="8" fill="hold" grpId="0" nodeType="afterEffect">
                                  <p:stCondLst>
                                    <p:cond delay="0"/>
                                  </p:stCondLst>
                                  <p:childTnLst>
                                    <p:set>
                                      <p:cBhvr>
                                        <p:cTn id="107" dur="1" fill="hold">
                                          <p:stCondLst>
                                            <p:cond delay="0"/>
                                          </p:stCondLst>
                                        </p:cTn>
                                        <p:tgtEl>
                                          <p:spTgt spid="27"/>
                                        </p:tgtEl>
                                        <p:attrNameLst>
                                          <p:attrName>style.visibility</p:attrName>
                                        </p:attrNameLst>
                                      </p:cBhvr>
                                      <p:to>
                                        <p:strVal val="visible"/>
                                      </p:to>
                                    </p:set>
                                    <p:anim calcmode="lin" valueType="num">
                                      <p:cBhvr additive="base">
                                        <p:cTn id="108" dur="500" fill="hold"/>
                                        <p:tgtEl>
                                          <p:spTgt spid="27"/>
                                        </p:tgtEl>
                                        <p:attrNameLst>
                                          <p:attrName>ppt_x</p:attrName>
                                        </p:attrNameLst>
                                      </p:cBhvr>
                                      <p:tavLst>
                                        <p:tav tm="0">
                                          <p:val>
                                            <p:strVal val="0-#ppt_w/2"/>
                                          </p:val>
                                        </p:tav>
                                        <p:tav tm="100000">
                                          <p:val>
                                            <p:strVal val="#ppt_x"/>
                                          </p:val>
                                        </p:tav>
                                      </p:tavLst>
                                    </p:anim>
                                    <p:anim calcmode="lin" valueType="num">
                                      <p:cBhvr additive="base">
                                        <p:cTn id="109" dur="500" fill="hold"/>
                                        <p:tgtEl>
                                          <p:spTgt spid="27"/>
                                        </p:tgtEl>
                                        <p:attrNameLst>
                                          <p:attrName>ppt_y</p:attrName>
                                        </p:attrNameLst>
                                      </p:cBhvr>
                                      <p:tavLst>
                                        <p:tav tm="0">
                                          <p:val>
                                            <p:strVal val="#ppt_y"/>
                                          </p:val>
                                        </p:tav>
                                        <p:tav tm="100000">
                                          <p:val>
                                            <p:strVal val="#ppt_y"/>
                                          </p:val>
                                        </p:tav>
                                      </p:tavLst>
                                    </p:anim>
                                  </p:childTnLst>
                                </p:cTn>
                              </p:par>
                            </p:childTnLst>
                          </p:cTn>
                        </p:par>
                        <p:par>
                          <p:cTn id="110" fill="hold">
                            <p:stCondLst>
                              <p:cond delay="2000"/>
                            </p:stCondLst>
                            <p:childTnLst>
                              <p:par>
                                <p:cTn id="111" presetID="2" presetClass="entr" presetSubtype="8" fill="hold" grpId="0" nodeType="afterEffect">
                                  <p:stCondLst>
                                    <p:cond delay="0"/>
                                  </p:stCondLst>
                                  <p:childTnLst>
                                    <p:set>
                                      <p:cBhvr>
                                        <p:cTn id="112" dur="1" fill="hold">
                                          <p:stCondLst>
                                            <p:cond delay="0"/>
                                          </p:stCondLst>
                                        </p:cTn>
                                        <p:tgtEl>
                                          <p:spTgt spid="28"/>
                                        </p:tgtEl>
                                        <p:attrNameLst>
                                          <p:attrName>style.visibility</p:attrName>
                                        </p:attrNameLst>
                                      </p:cBhvr>
                                      <p:to>
                                        <p:strVal val="visible"/>
                                      </p:to>
                                    </p:set>
                                    <p:anim calcmode="lin" valueType="num">
                                      <p:cBhvr additive="base">
                                        <p:cTn id="113" dur="500" fill="hold"/>
                                        <p:tgtEl>
                                          <p:spTgt spid="28"/>
                                        </p:tgtEl>
                                        <p:attrNameLst>
                                          <p:attrName>ppt_x</p:attrName>
                                        </p:attrNameLst>
                                      </p:cBhvr>
                                      <p:tavLst>
                                        <p:tav tm="0">
                                          <p:val>
                                            <p:strVal val="0-#ppt_w/2"/>
                                          </p:val>
                                        </p:tav>
                                        <p:tav tm="100000">
                                          <p:val>
                                            <p:strVal val="#ppt_x"/>
                                          </p:val>
                                        </p:tav>
                                      </p:tavLst>
                                    </p:anim>
                                    <p:anim calcmode="lin" valueType="num">
                                      <p:cBhvr additive="base">
                                        <p:cTn id="114"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P spid="12" grpId="0"/>
      <p:bldP spid="13" grpId="0"/>
      <p:bldP spid="15" grpId="0"/>
      <p:bldP spid="16" grpId="0"/>
      <p:bldP spid="17" grpId="0"/>
      <p:bldP spid="18" grpId="0"/>
      <p:bldP spid="19" grpId="0"/>
      <p:bldP spid="20" grpId="0"/>
      <p:bldP spid="21" grpId="0"/>
      <p:bldP spid="22" grpId="0"/>
      <p:bldP spid="23" grpId="0"/>
      <p:bldP spid="24" grpId="0"/>
      <p:bldP spid="25" grpId="0"/>
      <p:bldP spid="27" grpId="0"/>
      <p:bldP spid="28"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533400"/>
            <a:ext cx="3329758"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4: </a:t>
            </a:r>
            <a:r>
              <a:rPr lang="en-US" dirty="0" err="1" smtClean="0">
                <a:solidFill>
                  <a:srgbClr val="FFFF66"/>
                </a:solidFill>
              </a:rPr>
              <a:t>Karnaugh</a:t>
            </a:r>
            <a:r>
              <a:rPr lang="en-US" dirty="0" smtClean="0">
                <a:solidFill>
                  <a:srgbClr val="FFFF66"/>
                </a:solidFill>
              </a:rPr>
              <a:t> Maps</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772886" y="2180944"/>
            <a:ext cx="1371791" cy="2010056"/>
          </a:xfrm>
          <a:prstGeom prst="rect">
            <a:avLst/>
          </a:prstGeom>
        </p:spPr>
      </p:pic>
      <p:pic>
        <p:nvPicPr>
          <p:cNvPr id="3" name="Picture 2"/>
          <p:cNvPicPr>
            <a:picLocks noChangeAspect="1"/>
          </p:cNvPicPr>
          <p:nvPr/>
        </p:nvPicPr>
        <p:blipFill>
          <a:blip r:embed="rId4"/>
          <a:stretch>
            <a:fillRect/>
          </a:stretch>
        </p:blipFill>
        <p:spPr>
          <a:xfrm>
            <a:off x="772886" y="4191000"/>
            <a:ext cx="1381318" cy="1962424"/>
          </a:xfrm>
          <a:prstGeom prst="rect">
            <a:avLst/>
          </a:prstGeom>
        </p:spPr>
      </p:pic>
      <p:pic>
        <p:nvPicPr>
          <p:cNvPr id="4" name="Picture 3"/>
          <p:cNvPicPr>
            <a:picLocks noChangeAspect="1"/>
          </p:cNvPicPr>
          <p:nvPr/>
        </p:nvPicPr>
        <p:blipFill>
          <a:blip r:embed="rId5"/>
          <a:stretch>
            <a:fillRect/>
          </a:stretch>
        </p:blipFill>
        <p:spPr>
          <a:xfrm>
            <a:off x="2438400" y="2228576"/>
            <a:ext cx="1362265" cy="1962424"/>
          </a:xfrm>
          <a:prstGeom prst="rect">
            <a:avLst/>
          </a:prstGeom>
        </p:spPr>
      </p:pic>
      <p:pic>
        <p:nvPicPr>
          <p:cNvPr id="5" name="Picture 4"/>
          <p:cNvPicPr>
            <a:picLocks noChangeAspect="1"/>
          </p:cNvPicPr>
          <p:nvPr/>
        </p:nvPicPr>
        <p:blipFill>
          <a:blip r:embed="rId6"/>
          <a:stretch>
            <a:fillRect/>
          </a:stretch>
        </p:blipFill>
        <p:spPr>
          <a:xfrm>
            <a:off x="2428873" y="4191000"/>
            <a:ext cx="1371791" cy="1943371"/>
          </a:xfrm>
          <a:prstGeom prst="rect">
            <a:avLst/>
          </a:prstGeom>
        </p:spPr>
      </p:pic>
      <p:pic>
        <p:nvPicPr>
          <p:cNvPr id="6" name="Picture 5"/>
          <p:cNvPicPr>
            <a:picLocks noChangeAspect="1"/>
          </p:cNvPicPr>
          <p:nvPr/>
        </p:nvPicPr>
        <p:blipFill>
          <a:blip r:embed="rId7"/>
          <a:stretch>
            <a:fillRect/>
          </a:stretch>
        </p:blipFill>
        <p:spPr>
          <a:xfrm>
            <a:off x="4075333" y="2228576"/>
            <a:ext cx="1362265" cy="1962424"/>
          </a:xfrm>
          <a:prstGeom prst="rect">
            <a:avLst/>
          </a:prstGeom>
        </p:spPr>
      </p:pic>
      <p:pic>
        <p:nvPicPr>
          <p:cNvPr id="7" name="Picture 6"/>
          <p:cNvPicPr>
            <a:picLocks noChangeAspect="1"/>
          </p:cNvPicPr>
          <p:nvPr/>
        </p:nvPicPr>
        <p:blipFill>
          <a:blip r:embed="rId8"/>
          <a:stretch>
            <a:fillRect/>
          </a:stretch>
        </p:blipFill>
        <p:spPr>
          <a:xfrm>
            <a:off x="4046754" y="4200526"/>
            <a:ext cx="1390844" cy="1952898"/>
          </a:xfrm>
          <a:prstGeom prst="rect">
            <a:avLst/>
          </a:prstGeom>
        </p:spPr>
      </p:pic>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2593283869"/>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lnR w="38100" cap="flat" cmpd="sng" algn="ctr">
                          <a:solidFill>
                            <a:schemeClr val="tx1"/>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lnL w="38100" cap="flat" cmpd="sng" algn="ctr">
                          <a:solidFill>
                            <a:schemeClr val="tx1"/>
                          </a:solidFill>
                          <a:prstDash val="solid"/>
                          <a:round/>
                          <a:headEnd type="none" w="med" len="med"/>
                          <a:tailEnd type="none" w="med" len="med"/>
                        </a:lnL>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2593283869"/>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gridCol w="1016000"/>
                    <a:gridCol w="1016000"/>
                    <a:gridCol w="1016000"/>
                    <a:gridCol w="1016000"/>
                    <a:gridCol w="1016000"/>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r>
                  <a:tr h="370840">
                    <a:tc>
                      <a:txBody>
                        <a:bodyPr/>
                        <a:lstStyle/>
                        <a:p>
                          <a:endParaRPr lang="en-US"/>
                        </a:p>
                      </a:txBody>
                      <a:tcPr>
                        <a:blipFill rotWithShape="0">
                          <a:blip r:embed="rId20"/>
                          <a:stretch>
                            <a:fillRect t="-98387" r="-500599" b="-103226"/>
                          </a:stretch>
                        </a:blipFill>
                      </a:tcPr>
                    </a:tc>
                    <a:tc>
                      <a:txBody>
                        <a:bodyPr/>
                        <a:lstStyle/>
                        <a:p>
                          <a:endParaRPr lang="en-US"/>
                        </a:p>
                      </a:txBody>
                      <a:tcPr>
                        <a:blipFill rotWithShape="0">
                          <a:blip r:embed="rId20"/>
                          <a:stretch>
                            <a:fillRect l="-100000" t="-98387" r="-400599" b="-103226"/>
                          </a:stretch>
                        </a:blipFill>
                      </a:tcPr>
                    </a:tc>
                    <a:tc>
                      <a:txBody>
                        <a:bodyPr/>
                        <a:lstStyle/>
                        <a:p>
                          <a:endParaRPr lang="en-US"/>
                        </a:p>
                      </a:txBody>
                      <a:tcPr>
                        <a:lnR w="38100" cap="flat" cmpd="sng" algn="ctr">
                          <a:solidFill>
                            <a:schemeClr val="tx1"/>
                          </a:solidFill>
                          <a:prstDash val="solid"/>
                          <a:round/>
                          <a:headEnd type="none" w="med" len="med"/>
                          <a:tailEnd type="none" w="med" len="med"/>
                        </a:lnR>
                        <a:blipFill rotWithShape="0">
                          <a:blip r:embed="rId20"/>
                          <a:stretch>
                            <a:fillRect l="-200000" t="-98387" r="-300599" b="-103226"/>
                          </a:stretch>
                        </a:blipFill>
                      </a:tcPr>
                    </a:tc>
                    <a:tc>
                      <a:txBody>
                        <a:bodyPr/>
                        <a:lstStyle/>
                        <a:p>
                          <a:endParaRPr lang="en-US"/>
                        </a:p>
                      </a:txBody>
                      <a:tcPr>
                        <a:lnL w="38100" cap="flat" cmpd="sng" algn="ctr">
                          <a:solidFill>
                            <a:schemeClr val="tx1"/>
                          </a:solidFill>
                          <a:prstDash val="solid"/>
                          <a:round/>
                          <a:headEnd type="none" w="med" len="med"/>
                          <a:tailEnd type="none" w="med" len="med"/>
                        </a:lnL>
                        <a:blipFill rotWithShape="0">
                          <a:blip r:embed="rId20"/>
                          <a:stretch>
                            <a:fillRect l="-301807" t="-98387" r="-202410" b="-103226"/>
                          </a:stretch>
                        </a:blipFill>
                      </a:tcPr>
                    </a:tc>
                    <a:tc>
                      <a:txBody>
                        <a:bodyPr/>
                        <a:lstStyle/>
                        <a:p>
                          <a:endParaRPr lang="en-US"/>
                        </a:p>
                      </a:txBody>
                      <a:tcPr>
                        <a:blipFill rotWithShape="0">
                          <a:blip r:embed="rId20"/>
                          <a:stretch>
                            <a:fillRect l="-399401" t="-98387" r="-101198" b="-103226"/>
                          </a:stretch>
                        </a:blipFill>
                      </a:tcPr>
                    </a:tc>
                    <a:tc>
                      <a:txBody>
                        <a:bodyPr/>
                        <a:lstStyle/>
                        <a:p>
                          <a:endParaRPr lang="en-US"/>
                        </a:p>
                      </a:txBody>
                      <a:tcPr>
                        <a:blipFill rotWithShape="0">
                          <a:blip r:embed="rId20"/>
                          <a:stretch>
                            <a:fillRect l="-499401" t="-98387" r="-1198" b="-103226"/>
                          </a:stretch>
                        </a:blipFill>
                      </a:tcPr>
                    </a:tc>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extLst>
                        <a:ext uri="{9D8B030D-6E8A-4147-A177-3AD203B41FA5}">
                          <a16:colId xmlns="" xmlns:a16="http://schemas.microsoft.com/office/drawing/2014/main" val="20000"/>
                        </a:ext>
                      </a:extLst>
                    </a:gridCol>
                    <a:gridCol w="704850">
                      <a:extLst>
                        <a:ext uri="{9D8B030D-6E8A-4147-A177-3AD203B41FA5}">
                          <a16:colId xmlns="" xmlns:a16="http://schemas.microsoft.com/office/drawing/2014/main" val="20001"/>
                        </a:ext>
                      </a:extLst>
                    </a:gridCol>
                    <a:gridCol w="704850">
                      <a:extLst>
                        <a:ext uri="{9D8B030D-6E8A-4147-A177-3AD203B41FA5}">
                          <a16:colId xmlns="" xmlns:a16="http://schemas.microsoft.com/office/drawing/2014/main" val="20002"/>
                        </a:ext>
                      </a:extLst>
                    </a:gridCol>
                    <a:gridCol w="704850">
                      <a:extLst>
                        <a:ext uri="{9D8B030D-6E8A-4147-A177-3AD203B41FA5}">
                          <a16:colId xmlns="" xmlns:a16="http://schemas.microsoft.com/office/drawing/2014/main" val="20003"/>
                        </a:ext>
                      </a:extLst>
                    </a:gridCol>
                  </a:tblGrid>
                  <a:tr h="37084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𝐽</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𝐾</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3"/>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gridCol w="704850"/>
                    <a:gridCol w="704850"/>
                    <a:gridCol w="704850"/>
                  </a:tblGrid>
                  <a:tr h="45720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endParaRPr lang="en-US"/>
                        </a:p>
                      </a:txBody>
                      <a:tcPr>
                        <a:blipFill rotWithShape="0">
                          <a:blip r:embed="rId10"/>
                          <a:stretch>
                            <a:fillRect t="-122951" r="-301724" b="-300000"/>
                          </a:stretch>
                        </a:blipFill>
                      </a:tcPr>
                    </a:tc>
                    <a:tc>
                      <a:txBody>
                        <a:bodyPr/>
                        <a:lstStyle/>
                        <a:p>
                          <a:endParaRPr lang="en-US"/>
                        </a:p>
                      </a:txBody>
                      <a:tcPr>
                        <a:blipFill rotWithShape="0">
                          <a:blip r:embed="rId10"/>
                          <a:stretch>
                            <a:fillRect l="-100000" t="-122951" r="-201724" b="-300000"/>
                          </a:stretch>
                        </a:blipFill>
                      </a:tcPr>
                    </a:tc>
                    <a:tc>
                      <a:txBody>
                        <a:bodyPr/>
                        <a:lstStyle/>
                        <a:p>
                          <a:endParaRPr lang="en-US"/>
                        </a:p>
                      </a:txBody>
                      <a:tcPr>
                        <a:blipFill rotWithShape="0">
                          <a:blip r:embed="rId10"/>
                          <a:stretch>
                            <a:fillRect l="-200000" t="-122951" r="-101724" b="-300000"/>
                          </a:stretch>
                        </a:blipFill>
                      </a:tcPr>
                    </a:tc>
                    <a:tc>
                      <a:txBody>
                        <a:bodyPr/>
                        <a:lstStyle/>
                        <a:p>
                          <a:endParaRPr lang="en-US"/>
                        </a:p>
                      </a:txBody>
                      <a:tcPr>
                        <a:blipFill rotWithShape="0">
                          <a:blip r:embed="rId10"/>
                          <a:stretch>
                            <a:fillRect l="-300000" t="-122951" r="-1724" b="-300000"/>
                          </a:stretch>
                        </a:blipFill>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23" name="TextBox 22"/>
              <p:cNvSpPr txBox="1"/>
              <p:nvPr/>
            </p:nvSpPr>
            <p:spPr>
              <a:xfrm>
                <a:off x="5426712" y="4043604"/>
                <a:ext cx="521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5426712" y="4043604"/>
                <a:ext cx="521233" cy="369332"/>
              </a:xfrm>
              <a:prstGeom prst="rect">
                <a:avLst/>
              </a:prstGeom>
              <a:blipFill rotWithShape="0">
                <a:blip r:embed="rId11"/>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426712" y="4412936"/>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5426712" y="4412936"/>
                <a:ext cx="521232" cy="369332"/>
              </a:xfrm>
              <a:prstGeom prst="rect">
                <a:avLst/>
              </a:prstGeom>
              <a:blipFill rotWithShape="0">
                <a:blip r:embed="rId12"/>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37598" y="4782268"/>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5437598" y="4782268"/>
                <a:ext cx="521232" cy="369332"/>
              </a:xfrm>
              <a:prstGeom prst="rect">
                <a:avLst/>
              </a:prstGeom>
              <a:blipFill rotWithShape="0">
                <a:blip r:embed="rId1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939820" y="4037150"/>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6939820" y="4037150"/>
                <a:ext cx="450700" cy="369332"/>
              </a:xfrm>
              <a:prstGeom prst="rect">
                <a:avLst/>
              </a:prstGeom>
              <a:blipFill rotWithShape="0">
                <a:blip r:embed="rId1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939820" y="4406482"/>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6939820" y="4406482"/>
                <a:ext cx="450700" cy="369332"/>
              </a:xfrm>
              <a:prstGeom prst="rect">
                <a:avLst/>
              </a:prstGeom>
              <a:blipFill rotWithShape="0">
                <a:blip r:embed="rId15"/>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50705" y="4775814"/>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6950705" y="4775814"/>
                <a:ext cx="450700" cy="369332"/>
              </a:xfrm>
              <a:prstGeom prst="rect">
                <a:avLst/>
              </a:prstGeom>
              <a:blipFill rotWithShape="0">
                <a:blip r:embed="rId1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560306" y="4050382"/>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560306" y="4050382"/>
                <a:ext cx="529247" cy="369332"/>
              </a:xfrm>
              <a:prstGeom prst="rect">
                <a:avLst/>
              </a:prstGeom>
              <a:blipFill rotWithShape="0">
                <a:blip r:embed="rId1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0306" y="4419714"/>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0306" y="4419714"/>
                <a:ext cx="529247" cy="369332"/>
              </a:xfrm>
              <a:prstGeom prst="rect">
                <a:avLst/>
              </a:prstGeom>
              <a:blipFill rotWithShape="0">
                <a:blip r:embed="rId1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560306" y="4789046"/>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7560306" y="4789046"/>
                <a:ext cx="529247" cy="369332"/>
              </a:xfrm>
              <a:prstGeom prst="rect">
                <a:avLst/>
              </a:prstGeom>
              <a:blipFill rotWithShape="0">
                <a:blip r:embed="rId19"/>
                <a:stretch>
                  <a:fillRect b="-1667"/>
                </a:stretch>
              </a:blipFill>
            </p:spPr>
            <p:txBody>
              <a:bodyPr/>
              <a:lstStyle/>
              <a:p>
                <a:r>
                  <a:rPr lang="en-US">
                    <a:noFill/>
                  </a:rPr>
                  <a:t> </a:t>
                </a:r>
              </a:p>
            </p:txBody>
          </p:sp>
        </mc:Fallback>
      </mc:AlternateContent>
      <p:sp>
        <p:nvSpPr>
          <p:cNvPr id="33" name="TextBox 32"/>
          <p:cNvSpPr txBox="1"/>
          <p:nvPr/>
        </p:nvSpPr>
        <p:spPr>
          <a:xfrm>
            <a:off x="5870743" y="405038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4" name="TextBox 33"/>
          <p:cNvSpPr txBox="1"/>
          <p:nvPr/>
        </p:nvSpPr>
        <p:spPr>
          <a:xfrm>
            <a:off x="5870743" y="441971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5" name="TextBox 34"/>
          <p:cNvSpPr txBox="1"/>
          <p:nvPr/>
        </p:nvSpPr>
        <p:spPr>
          <a:xfrm>
            <a:off x="5875869" y="481001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6" name="TextBox 35"/>
          <p:cNvSpPr txBox="1"/>
          <p:nvPr/>
        </p:nvSpPr>
        <p:spPr>
          <a:xfrm>
            <a:off x="7259590" y="4055033"/>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7" name="TextBox 36"/>
          <p:cNvSpPr txBox="1"/>
          <p:nvPr/>
        </p:nvSpPr>
        <p:spPr>
          <a:xfrm>
            <a:off x="7270475" y="441882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8" name="TextBox 37"/>
          <p:cNvSpPr txBox="1"/>
          <p:nvPr/>
        </p:nvSpPr>
        <p:spPr>
          <a:xfrm>
            <a:off x="7269842" y="4798835"/>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9" name="TextBox 38"/>
          <p:cNvSpPr txBox="1"/>
          <p:nvPr/>
        </p:nvSpPr>
        <p:spPr>
          <a:xfrm>
            <a:off x="8009474" y="4050382"/>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40" name="TextBox 39"/>
          <p:cNvSpPr txBox="1"/>
          <p:nvPr/>
        </p:nvSpPr>
        <p:spPr>
          <a:xfrm>
            <a:off x="8009474" y="4419714"/>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41" name="TextBox 40"/>
          <p:cNvSpPr txBox="1"/>
          <p:nvPr/>
        </p:nvSpPr>
        <p:spPr>
          <a:xfrm>
            <a:off x="8009474" y="4789046"/>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8" name="TextBox 7"/>
          <p:cNvSpPr txBox="1"/>
          <p:nvPr/>
        </p:nvSpPr>
        <p:spPr>
          <a:xfrm>
            <a:off x="4713514" y="2582900"/>
            <a:ext cx="287258" cy="338554"/>
          </a:xfrm>
          <a:prstGeom prst="rect">
            <a:avLst/>
          </a:prstGeom>
          <a:noFill/>
        </p:spPr>
        <p:txBody>
          <a:bodyPr wrap="none" rtlCol="0">
            <a:spAutoFit/>
          </a:bodyPr>
          <a:lstStyle/>
          <a:p>
            <a:r>
              <a:rPr lang="en-US" sz="1600" dirty="0"/>
              <a:t>1</a:t>
            </a:r>
          </a:p>
        </p:txBody>
      </p:sp>
      <p:sp>
        <p:nvSpPr>
          <p:cNvPr id="42" name="TextBox 41"/>
          <p:cNvSpPr txBox="1"/>
          <p:nvPr/>
        </p:nvSpPr>
        <p:spPr>
          <a:xfrm>
            <a:off x="4689018" y="4534438"/>
            <a:ext cx="332142" cy="338554"/>
          </a:xfrm>
          <a:prstGeom prst="rect">
            <a:avLst/>
          </a:prstGeom>
          <a:noFill/>
        </p:spPr>
        <p:txBody>
          <a:bodyPr wrap="none" rtlCol="0">
            <a:spAutoFit/>
          </a:bodyPr>
          <a:lstStyle/>
          <a:p>
            <a:r>
              <a:rPr lang="en-US" sz="1600" dirty="0"/>
              <a:t>X</a:t>
            </a:r>
          </a:p>
        </p:txBody>
      </p:sp>
      <p:sp>
        <p:nvSpPr>
          <p:cNvPr id="43" name="TextBox 42"/>
          <p:cNvSpPr txBox="1"/>
          <p:nvPr/>
        </p:nvSpPr>
        <p:spPr>
          <a:xfrm>
            <a:off x="3071224" y="2572014"/>
            <a:ext cx="287258" cy="338554"/>
          </a:xfrm>
          <a:prstGeom prst="rect">
            <a:avLst/>
          </a:prstGeom>
          <a:noFill/>
        </p:spPr>
        <p:txBody>
          <a:bodyPr wrap="none" rtlCol="0">
            <a:spAutoFit/>
          </a:bodyPr>
          <a:lstStyle/>
          <a:p>
            <a:r>
              <a:rPr lang="en-US" sz="1600" dirty="0" smtClean="0"/>
              <a:t>0</a:t>
            </a:r>
            <a:endParaRPr lang="en-US" sz="1600" dirty="0"/>
          </a:p>
        </p:txBody>
      </p:sp>
      <p:sp>
        <p:nvSpPr>
          <p:cNvPr id="44" name="TextBox 43"/>
          <p:cNvSpPr txBox="1"/>
          <p:nvPr/>
        </p:nvSpPr>
        <p:spPr>
          <a:xfrm>
            <a:off x="1403601" y="2561185"/>
            <a:ext cx="287258" cy="338554"/>
          </a:xfrm>
          <a:prstGeom prst="rect">
            <a:avLst/>
          </a:prstGeom>
          <a:noFill/>
        </p:spPr>
        <p:txBody>
          <a:bodyPr wrap="none" rtlCol="0">
            <a:spAutoFit/>
          </a:bodyPr>
          <a:lstStyle/>
          <a:p>
            <a:r>
              <a:rPr lang="en-US" sz="1600" dirty="0" smtClean="0"/>
              <a:t>0</a:t>
            </a:r>
            <a:endParaRPr lang="en-US" sz="1600" dirty="0"/>
          </a:p>
        </p:txBody>
      </p:sp>
      <p:sp>
        <p:nvSpPr>
          <p:cNvPr id="45" name="TextBox 44"/>
          <p:cNvSpPr txBox="1"/>
          <p:nvPr/>
        </p:nvSpPr>
        <p:spPr>
          <a:xfrm>
            <a:off x="1405812" y="4534495"/>
            <a:ext cx="332142" cy="338554"/>
          </a:xfrm>
          <a:prstGeom prst="rect">
            <a:avLst/>
          </a:prstGeom>
          <a:noFill/>
        </p:spPr>
        <p:txBody>
          <a:bodyPr wrap="none" rtlCol="0">
            <a:spAutoFit/>
          </a:bodyPr>
          <a:lstStyle/>
          <a:p>
            <a:r>
              <a:rPr lang="en-US" sz="1600" dirty="0"/>
              <a:t>X</a:t>
            </a:r>
          </a:p>
        </p:txBody>
      </p:sp>
      <p:sp>
        <p:nvSpPr>
          <p:cNvPr id="46" name="TextBox 45"/>
          <p:cNvSpPr txBox="1"/>
          <p:nvPr/>
        </p:nvSpPr>
        <p:spPr>
          <a:xfrm>
            <a:off x="3068922" y="4534438"/>
            <a:ext cx="332142" cy="338554"/>
          </a:xfrm>
          <a:prstGeom prst="rect">
            <a:avLst/>
          </a:prstGeom>
          <a:noFill/>
        </p:spPr>
        <p:txBody>
          <a:bodyPr wrap="none" rtlCol="0">
            <a:spAutoFit/>
          </a:bodyPr>
          <a:lstStyle/>
          <a:p>
            <a:r>
              <a:rPr lang="en-US" sz="1600" dirty="0"/>
              <a:t>X</a:t>
            </a:r>
          </a:p>
        </p:txBody>
      </p:sp>
      <p:sp>
        <p:nvSpPr>
          <p:cNvPr id="9" name="TextBox 8"/>
          <p:cNvSpPr txBox="1"/>
          <p:nvPr/>
        </p:nvSpPr>
        <p:spPr>
          <a:xfrm>
            <a:off x="6565195" y="405038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7" name="TextBox 46"/>
          <p:cNvSpPr txBox="1"/>
          <p:nvPr/>
        </p:nvSpPr>
        <p:spPr>
          <a:xfrm>
            <a:off x="6563222" y="4412905"/>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8" name="TextBox 47"/>
          <p:cNvSpPr txBox="1"/>
          <p:nvPr/>
        </p:nvSpPr>
        <p:spPr>
          <a:xfrm>
            <a:off x="6557821" y="4789046"/>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Tree>
    <p:extLst>
      <p:ext uri="{BB962C8B-B14F-4D97-AF65-F5344CB8AC3E}">
        <p14:creationId xmlns:p14="http://schemas.microsoft.com/office/powerpoint/2010/main" val="3293574969"/>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1+#ppt_w/2"/>
                                          </p:val>
                                        </p:tav>
                                        <p:tav tm="100000">
                                          <p:val>
                                            <p:strVal val="#ppt_x"/>
                                          </p:val>
                                        </p:tav>
                                      </p:tavLst>
                                    </p:anim>
                                    <p:anim calcmode="lin" valueType="num">
                                      <p:cBhvr additive="base">
                                        <p:cTn id="49" dur="500" fill="hold"/>
                                        <p:tgtEl>
                                          <p:spTgt spid="36"/>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1+#ppt_w/2"/>
                                          </p:val>
                                        </p:tav>
                                        <p:tav tm="100000">
                                          <p:val>
                                            <p:strVal val="#ppt_x"/>
                                          </p:val>
                                        </p:tav>
                                      </p:tavLst>
                                    </p:anim>
                                    <p:anim calcmode="lin" valueType="num">
                                      <p:cBhvr additive="base">
                                        <p:cTn id="75" dur="500" fill="hold"/>
                                        <p:tgtEl>
                                          <p:spTgt spid="34"/>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1+#ppt_w/2"/>
                                          </p:val>
                                        </p:tav>
                                        <p:tav tm="100000">
                                          <p:val>
                                            <p:strVal val="#ppt_x"/>
                                          </p:val>
                                        </p:tav>
                                      </p:tavLst>
                                    </p:anim>
                                    <p:anim calcmode="lin" valueType="num">
                                      <p:cBhvr additive="base">
                                        <p:cTn id="79"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500" fill="hold"/>
                                        <p:tgtEl>
                                          <p:spTgt spid="37"/>
                                        </p:tgtEl>
                                        <p:attrNameLst>
                                          <p:attrName>ppt_x</p:attrName>
                                        </p:attrNameLst>
                                      </p:cBhvr>
                                      <p:tavLst>
                                        <p:tav tm="0">
                                          <p:val>
                                            <p:strVal val="1+#ppt_w/2"/>
                                          </p:val>
                                        </p:tav>
                                        <p:tav tm="100000">
                                          <p:val>
                                            <p:strVal val="#ppt_x"/>
                                          </p:val>
                                        </p:tav>
                                      </p:tavLst>
                                    </p:anim>
                                    <p:anim calcmode="lin" valueType="num">
                                      <p:cBhvr additive="base">
                                        <p:cTn id="85" dur="500" fill="hold"/>
                                        <p:tgtEl>
                                          <p:spTgt spid="37"/>
                                        </p:tgtEl>
                                        <p:attrNameLst>
                                          <p:attrName>ppt_y</p:attrName>
                                        </p:attrNameLst>
                                      </p:cBhvr>
                                      <p:tavLst>
                                        <p:tav tm="0">
                                          <p:val>
                                            <p:strVal val="#ppt_y"/>
                                          </p:val>
                                        </p:tav>
                                        <p:tav tm="100000">
                                          <p:val>
                                            <p:strVal val="#ppt_y"/>
                                          </p:val>
                                        </p:tav>
                                      </p:tavLst>
                                    </p:anim>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1+#ppt_w/2"/>
                                          </p:val>
                                        </p:tav>
                                        <p:tav tm="100000">
                                          <p:val>
                                            <p:strVal val="#ppt_x"/>
                                          </p:val>
                                        </p:tav>
                                      </p:tavLst>
                                    </p:anim>
                                    <p:anim calcmode="lin" valueType="num">
                                      <p:cBhvr additive="base">
                                        <p:cTn id="98" dur="500" fill="hold"/>
                                        <p:tgtEl>
                                          <p:spTgt spid="40"/>
                                        </p:tgtEl>
                                        <p:attrNameLst>
                                          <p:attrName>ppt_y</p:attrName>
                                        </p:attrNameLst>
                                      </p:cBhvr>
                                      <p:tavLst>
                                        <p:tav tm="0">
                                          <p:val>
                                            <p:strVal val="#ppt_y"/>
                                          </p:val>
                                        </p:tav>
                                        <p:tav tm="100000">
                                          <p:val>
                                            <p:strVal val="#ppt_y"/>
                                          </p:val>
                                        </p:tav>
                                      </p:tavLst>
                                    </p:anim>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1+#ppt_w/2"/>
                                          </p:val>
                                        </p:tav>
                                        <p:tav tm="100000">
                                          <p:val>
                                            <p:strVal val="#ppt_x"/>
                                          </p:val>
                                        </p:tav>
                                      </p:tavLst>
                                    </p:anim>
                                    <p:anim calcmode="lin" valueType="num">
                                      <p:cBhvr additive="base">
                                        <p:cTn id="111" dur="500" fill="hold"/>
                                        <p:tgtEl>
                                          <p:spTgt spid="35"/>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2"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 calcmode="lin" valueType="num">
                                      <p:cBhvr additive="base">
                                        <p:cTn id="115" dur="500" fill="hold"/>
                                        <p:tgtEl>
                                          <p:spTgt spid="48"/>
                                        </p:tgtEl>
                                        <p:attrNameLst>
                                          <p:attrName>ppt_x</p:attrName>
                                        </p:attrNameLst>
                                      </p:cBhvr>
                                      <p:tavLst>
                                        <p:tav tm="0">
                                          <p:val>
                                            <p:strVal val="1+#ppt_w/2"/>
                                          </p:val>
                                        </p:tav>
                                        <p:tav tm="100000">
                                          <p:val>
                                            <p:strVal val="#ppt_x"/>
                                          </p:val>
                                        </p:tav>
                                      </p:tavLst>
                                    </p:anim>
                                    <p:anim calcmode="lin" valueType="num">
                                      <p:cBhvr additive="base">
                                        <p:cTn id="11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 calcmode="lin" valueType="num">
                                      <p:cBhvr additive="base">
                                        <p:cTn id="121" dur="500" fill="hold"/>
                                        <p:tgtEl>
                                          <p:spTgt spid="38"/>
                                        </p:tgtEl>
                                        <p:attrNameLst>
                                          <p:attrName>ppt_x</p:attrName>
                                        </p:attrNameLst>
                                      </p:cBhvr>
                                      <p:tavLst>
                                        <p:tav tm="0">
                                          <p:val>
                                            <p:strVal val="1+#ppt_w/2"/>
                                          </p:val>
                                        </p:tav>
                                        <p:tav tm="100000">
                                          <p:val>
                                            <p:strVal val="#ppt_x"/>
                                          </p:val>
                                        </p:tav>
                                      </p:tavLst>
                                    </p:anim>
                                    <p:anim calcmode="lin" valueType="num">
                                      <p:cBhvr additive="base">
                                        <p:cTn id="122" dur="500" fill="hold"/>
                                        <p:tgtEl>
                                          <p:spTgt spid="38"/>
                                        </p:tgtEl>
                                        <p:attrNameLst>
                                          <p:attrName>ppt_y</p:attrName>
                                        </p:attrNameLst>
                                      </p:cBhvr>
                                      <p:tavLst>
                                        <p:tav tm="0">
                                          <p:val>
                                            <p:strVal val="#ppt_y"/>
                                          </p:val>
                                        </p:tav>
                                        <p:tav tm="100000">
                                          <p:val>
                                            <p:strVal val="#ppt_y"/>
                                          </p:val>
                                        </p:tav>
                                      </p:tavLst>
                                    </p:anim>
                                  </p:childTnLst>
                                </p:cTn>
                              </p:par>
                            </p:childTnLst>
                          </p:cTn>
                        </p:par>
                        <p:par>
                          <p:cTn id="123" fill="hold">
                            <p:stCondLst>
                              <p:cond delay="500"/>
                            </p:stCondLst>
                            <p:childTnLst>
                              <p:par>
                                <p:cTn id="124" presetID="1" presetClass="entr" presetSubtype="0" fill="hold" nodeType="afterEffect">
                                  <p:stCondLst>
                                    <p:cond delay="0"/>
                                  </p:stCondLst>
                                  <p:childTnLst>
                                    <p:set>
                                      <p:cBhvr>
                                        <p:cTn id="125" dur="1" fill="hold">
                                          <p:stCondLst>
                                            <p:cond delay="0"/>
                                          </p:stCondLst>
                                        </p:cTn>
                                        <p:tgtEl>
                                          <p:spTgt spid="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4"/>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1+#ppt_w/2"/>
                                          </p:val>
                                        </p:tav>
                                        <p:tav tm="100000">
                                          <p:val>
                                            <p:strVal val="#ppt_x"/>
                                          </p:val>
                                        </p:tav>
                                      </p:tavLst>
                                    </p:anim>
                                    <p:anim calcmode="lin" valueType="num">
                                      <p:cBhvr additive="base">
                                        <p:cTn id="135" dur="500" fill="hold"/>
                                        <p:tgtEl>
                                          <p:spTgt spid="41"/>
                                        </p:tgtEl>
                                        <p:attrNameLst>
                                          <p:attrName>ppt_y</p:attrName>
                                        </p:attrNameLst>
                                      </p:cBhvr>
                                      <p:tavLst>
                                        <p:tav tm="0">
                                          <p:val>
                                            <p:strVal val="#ppt_y"/>
                                          </p:val>
                                        </p:tav>
                                        <p:tav tm="100000">
                                          <p:val>
                                            <p:strVal val="#ppt_y"/>
                                          </p:val>
                                        </p:tav>
                                      </p:tavLst>
                                    </p:anim>
                                  </p:childTnLst>
                                </p:cTn>
                              </p:par>
                            </p:childTnLst>
                          </p:cTn>
                        </p:par>
                        <p:par>
                          <p:cTn id="136" fill="hold">
                            <p:stCondLst>
                              <p:cond delay="500"/>
                            </p:stCondLst>
                            <p:childTnLst>
                              <p:par>
                                <p:cTn id="137" presetID="1" presetClass="entr" presetSubtype="0" fill="hold" nodeType="afterEffect">
                                  <p:stCondLst>
                                    <p:cond delay="0"/>
                                  </p:stCondLst>
                                  <p:childTnLst>
                                    <p:set>
                                      <p:cBhvr>
                                        <p:cTn id="138" dur="1" fill="hold">
                                          <p:stCondLst>
                                            <p:cond delay="0"/>
                                          </p:stCondLst>
                                        </p:cTn>
                                        <p:tgtEl>
                                          <p:spTgt spid="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P spid="24" grpId="0"/>
      <p:bldP spid="25"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8" grpId="0"/>
      <p:bldP spid="42" grpId="0"/>
      <p:bldP spid="43" grpId="0"/>
      <p:bldP spid="44" grpId="0"/>
      <p:bldP spid="45" grpId="0"/>
      <p:bldP spid="46" grpId="0"/>
      <p:bldP spid="9" grpId="0"/>
      <p:bldP spid="47" grpId="0"/>
      <p:bldP spid="48"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2" name="Rectangle 2"/>
          <p:cNvSpPr>
            <a:spLocks noChangeArrowheads="1"/>
          </p:cNvSpPr>
          <p:nvPr/>
        </p:nvSpPr>
        <p:spPr bwMode="auto">
          <a:xfrm>
            <a:off x="1066800" y="1295400"/>
            <a:ext cx="6705600" cy="4800600"/>
          </a:xfrm>
          <a:prstGeom prst="rect">
            <a:avLst/>
          </a:prstGeom>
          <a:noFill/>
          <a:ln w="9525">
            <a:noFill/>
            <a:miter lim="800000"/>
            <a:headEnd/>
            <a:tailEnd/>
          </a:ln>
          <a:effectLst/>
        </p:spPr>
        <p:txBody>
          <a:bodyPr wrap="none" anchor="ctr"/>
          <a:lstStyle/>
          <a:p>
            <a:pPr algn="ctr" eaLnBrk="1" hangingPunct="1"/>
            <a:endParaRPr lang="en-US"/>
          </a:p>
        </p:txBody>
      </p:sp>
      <p:sp>
        <p:nvSpPr>
          <p:cNvPr id="22" name="Rectangle 2"/>
          <p:cNvSpPr>
            <a:spLocks noChangeArrowheads="1"/>
          </p:cNvSpPr>
          <p:nvPr/>
        </p:nvSpPr>
        <p:spPr bwMode="auto">
          <a:xfrm>
            <a:off x="762000" y="1295400"/>
            <a:ext cx="7543800" cy="4800600"/>
          </a:xfrm>
          <a:prstGeom prst="rect">
            <a:avLst/>
          </a:prstGeom>
          <a:noFill/>
          <a:ln w="9525">
            <a:noFill/>
            <a:miter lim="800000"/>
            <a:headEnd/>
            <a:tailEnd/>
          </a:ln>
          <a:effectLst/>
        </p:spPr>
        <p:txBody>
          <a:bodyPr wrap="none" anchor="ctr"/>
          <a:lstStyle/>
          <a:p>
            <a:pPr algn="ctr" eaLnBrk="1" hangingPunct="1"/>
            <a:endParaRPr lang="en-US"/>
          </a:p>
        </p:txBody>
      </p:sp>
      <p:sp>
        <p:nvSpPr>
          <p:cNvPr id="29" name="Text Box 8"/>
          <p:cNvSpPr txBox="1">
            <a:spLocks noChangeArrowheads="1"/>
          </p:cNvSpPr>
          <p:nvPr/>
        </p:nvSpPr>
        <p:spPr bwMode="auto">
          <a:xfrm>
            <a:off x="990600" y="1752600"/>
            <a:ext cx="7086600" cy="3416320"/>
          </a:xfrm>
          <a:prstGeom prst="rect">
            <a:avLst/>
          </a:prstGeom>
          <a:noFill/>
          <a:ln w="9525">
            <a:noFill/>
            <a:miter lim="800000"/>
            <a:headEnd/>
            <a:tailEnd/>
          </a:ln>
          <a:effectLst/>
        </p:spPr>
        <p:txBody>
          <a:bodyPr>
            <a:spAutoFit/>
          </a:bodyPr>
          <a:lstStyle/>
          <a:p>
            <a:pPr algn="just"/>
            <a:r>
              <a:rPr lang="en-US" dirty="0" smtClean="0"/>
              <a:t>Counters are classified into two broad categories</a:t>
            </a:r>
          </a:p>
          <a:p>
            <a:pPr algn="just"/>
            <a:r>
              <a:rPr lang="en-US" dirty="0" smtClean="0"/>
              <a:t>according to the way they are clocked: </a:t>
            </a:r>
          </a:p>
          <a:p>
            <a:pPr algn="just"/>
            <a:endParaRPr lang="en-US" dirty="0" smtClean="0"/>
          </a:p>
          <a:p>
            <a:pPr algn="just"/>
            <a:endParaRPr lang="en-US" dirty="0" smtClean="0"/>
          </a:p>
          <a:p>
            <a:pPr algn="just"/>
            <a:endParaRPr lang="en-US" dirty="0" smtClean="0"/>
          </a:p>
          <a:p>
            <a:pPr algn="just"/>
            <a:endParaRPr lang="en-US" dirty="0" smtClean="0"/>
          </a:p>
          <a:p>
            <a:pPr algn="just"/>
            <a:r>
              <a:rPr lang="en-US" dirty="0" smtClean="0"/>
              <a:t>Within each of these two categories, counters are classified primarily by the type of sequence, the number of states, or the number of flip-flops in the counter.</a:t>
            </a:r>
            <a:endParaRPr lang="en-US" dirty="0"/>
          </a:p>
        </p:txBody>
      </p:sp>
      <p:sp>
        <p:nvSpPr>
          <p:cNvPr id="34" name="Rectangle 15"/>
          <p:cNvSpPr>
            <a:spLocks noChangeArrowheads="1"/>
          </p:cNvSpPr>
          <p:nvPr/>
        </p:nvSpPr>
        <p:spPr bwMode="auto">
          <a:xfrm>
            <a:off x="914400" y="914400"/>
            <a:ext cx="1295547"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Counters</a:t>
            </a:r>
            <a:endParaRPr lang="en-US" dirty="0">
              <a:solidFill>
                <a:srgbClr val="FFFF99"/>
              </a:solidFill>
            </a:endParaRPr>
          </a:p>
        </p:txBody>
      </p:sp>
      <p:sp>
        <p:nvSpPr>
          <p:cNvPr id="7" name="Rectangular Callout 6"/>
          <p:cNvSpPr/>
          <p:nvPr/>
        </p:nvSpPr>
        <p:spPr bwMode="auto">
          <a:xfrm>
            <a:off x="1828800" y="2743200"/>
            <a:ext cx="1981200" cy="685800"/>
          </a:xfrm>
          <a:prstGeom prst="wedgeRect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dirty="0" smtClean="0"/>
              <a:t>Asynchronous</a:t>
            </a:r>
          </a:p>
        </p:txBody>
      </p:sp>
      <p:sp>
        <p:nvSpPr>
          <p:cNvPr id="9" name="Rectangular Callout 8"/>
          <p:cNvSpPr/>
          <p:nvPr/>
        </p:nvSpPr>
        <p:spPr bwMode="auto">
          <a:xfrm>
            <a:off x="5181600" y="2743200"/>
            <a:ext cx="1828800" cy="685800"/>
          </a:xfrm>
          <a:prstGeom prst="wedgeRect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r>
              <a:rPr lang="en-US" dirty="0" smtClean="0"/>
              <a:t>Synchronous</a:t>
            </a: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533400"/>
            <a:ext cx="43636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4: </a:t>
            </a:r>
            <a:r>
              <a:rPr lang="en-US" dirty="0" err="1" smtClean="0">
                <a:solidFill>
                  <a:srgbClr val="FFFF66"/>
                </a:solidFill>
              </a:rPr>
              <a:t>Karnaugh</a:t>
            </a:r>
            <a:r>
              <a:rPr lang="en-US" dirty="0" smtClean="0">
                <a:solidFill>
                  <a:srgbClr val="FFFF66"/>
                </a:solidFill>
              </a:rPr>
              <a:t> Maps (Cont..)</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772886" y="2180944"/>
            <a:ext cx="1371791" cy="2010056"/>
          </a:xfrm>
          <a:prstGeom prst="rect">
            <a:avLst/>
          </a:prstGeom>
        </p:spPr>
      </p:pic>
      <p:pic>
        <p:nvPicPr>
          <p:cNvPr id="3" name="Picture 2"/>
          <p:cNvPicPr>
            <a:picLocks noChangeAspect="1"/>
          </p:cNvPicPr>
          <p:nvPr/>
        </p:nvPicPr>
        <p:blipFill>
          <a:blip r:embed="rId4"/>
          <a:stretch>
            <a:fillRect/>
          </a:stretch>
        </p:blipFill>
        <p:spPr>
          <a:xfrm>
            <a:off x="772886" y="4191000"/>
            <a:ext cx="1381318" cy="1962424"/>
          </a:xfrm>
          <a:prstGeom prst="rect">
            <a:avLst/>
          </a:prstGeom>
        </p:spPr>
      </p:pic>
      <p:pic>
        <p:nvPicPr>
          <p:cNvPr id="4" name="Picture 3"/>
          <p:cNvPicPr>
            <a:picLocks noChangeAspect="1"/>
          </p:cNvPicPr>
          <p:nvPr/>
        </p:nvPicPr>
        <p:blipFill>
          <a:blip r:embed="rId5"/>
          <a:stretch>
            <a:fillRect/>
          </a:stretch>
        </p:blipFill>
        <p:spPr>
          <a:xfrm>
            <a:off x="2438400" y="2228576"/>
            <a:ext cx="1362265" cy="1962424"/>
          </a:xfrm>
          <a:prstGeom prst="rect">
            <a:avLst/>
          </a:prstGeom>
        </p:spPr>
      </p:pic>
      <p:pic>
        <p:nvPicPr>
          <p:cNvPr id="5" name="Picture 4"/>
          <p:cNvPicPr>
            <a:picLocks noChangeAspect="1"/>
          </p:cNvPicPr>
          <p:nvPr/>
        </p:nvPicPr>
        <p:blipFill>
          <a:blip r:embed="rId6"/>
          <a:stretch>
            <a:fillRect/>
          </a:stretch>
        </p:blipFill>
        <p:spPr>
          <a:xfrm>
            <a:off x="2428873" y="4191000"/>
            <a:ext cx="1371791" cy="1943371"/>
          </a:xfrm>
          <a:prstGeom prst="rect">
            <a:avLst/>
          </a:prstGeom>
        </p:spPr>
      </p:pic>
      <p:pic>
        <p:nvPicPr>
          <p:cNvPr id="6" name="Picture 5"/>
          <p:cNvPicPr>
            <a:picLocks noChangeAspect="1"/>
          </p:cNvPicPr>
          <p:nvPr/>
        </p:nvPicPr>
        <p:blipFill>
          <a:blip r:embed="rId7"/>
          <a:stretch>
            <a:fillRect/>
          </a:stretch>
        </p:blipFill>
        <p:spPr>
          <a:xfrm>
            <a:off x="4075333" y="2228576"/>
            <a:ext cx="1362265" cy="1962424"/>
          </a:xfrm>
          <a:prstGeom prst="rect">
            <a:avLst/>
          </a:prstGeom>
        </p:spPr>
      </p:pic>
      <p:pic>
        <p:nvPicPr>
          <p:cNvPr id="7" name="Picture 6"/>
          <p:cNvPicPr>
            <a:picLocks noChangeAspect="1"/>
          </p:cNvPicPr>
          <p:nvPr/>
        </p:nvPicPr>
        <p:blipFill>
          <a:blip r:embed="rId8"/>
          <a:stretch>
            <a:fillRect/>
          </a:stretch>
        </p:blipFill>
        <p:spPr>
          <a:xfrm>
            <a:off x="4046754" y="4200526"/>
            <a:ext cx="1390844" cy="1952898"/>
          </a:xfrm>
          <a:prstGeom prst="rect">
            <a:avLst/>
          </a:prstGeom>
        </p:spPr>
      </p:pic>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2568257906"/>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lnR w="38100" cap="flat" cmpd="sng" algn="ctr">
                          <a:solidFill>
                            <a:schemeClr val="tx1"/>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lnL w="38100" cap="flat" cmpd="sng" algn="ctr">
                          <a:solidFill>
                            <a:schemeClr val="tx1"/>
                          </a:solidFill>
                          <a:prstDash val="solid"/>
                          <a:round/>
                          <a:headEnd type="none" w="med" len="med"/>
                          <a:tailEnd type="none" w="med" len="med"/>
                        </a:lnL>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2568257906"/>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gridCol w="1016000"/>
                    <a:gridCol w="1016000"/>
                    <a:gridCol w="1016000"/>
                    <a:gridCol w="1016000"/>
                    <a:gridCol w="1016000"/>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r>
                  <a:tr h="370840">
                    <a:tc>
                      <a:txBody>
                        <a:bodyPr/>
                        <a:lstStyle/>
                        <a:p>
                          <a:endParaRPr lang="en-US"/>
                        </a:p>
                      </a:txBody>
                      <a:tcPr>
                        <a:blipFill rotWithShape="0">
                          <a:blip r:embed="rId20"/>
                          <a:stretch>
                            <a:fillRect t="-98387" r="-500599" b="-103226"/>
                          </a:stretch>
                        </a:blipFill>
                      </a:tcPr>
                    </a:tc>
                    <a:tc>
                      <a:txBody>
                        <a:bodyPr/>
                        <a:lstStyle/>
                        <a:p>
                          <a:endParaRPr lang="en-US"/>
                        </a:p>
                      </a:txBody>
                      <a:tcPr>
                        <a:blipFill rotWithShape="0">
                          <a:blip r:embed="rId20"/>
                          <a:stretch>
                            <a:fillRect l="-100000" t="-98387" r="-400599" b="-103226"/>
                          </a:stretch>
                        </a:blipFill>
                      </a:tcPr>
                    </a:tc>
                    <a:tc>
                      <a:txBody>
                        <a:bodyPr/>
                        <a:lstStyle/>
                        <a:p>
                          <a:endParaRPr lang="en-US"/>
                        </a:p>
                      </a:txBody>
                      <a:tcPr>
                        <a:lnR w="38100" cap="flat" cmpd="sng" algn="ctr">
                          <a:solidFill>
                            <a:schemeClr val="tx1"/>
                          </a:solidFill>
                          <a:prstDash val="solid"/>
                          <a:round/>
                          <a:headEnd type="none" w="med" len="med"/>
                          <a:tailEnd type="none" w="med" len="med"/>
                        </a:lnR>
                        <a:blipFill rotWithShape="0">
                          <a:blip r:embed="rId20"/>
                          <a:stretch>
                            <a:fillRect l="-200000" t="-98387" r="-300599" b="-103226"/>
                          </a:stretch>
                        </a:blipFill>
                      </a:tcPr>
                    </a:tc>
                    <a:tc>
                      <a:txBody>
                        <a:bodyPr/>
                        <a:lstStyle/>
                        <a:p>
                          <a:endParaRPr lang="en-US"/>
                        </a:p>
                      </a:txBody>
                      <a:tcPr>
                        <a:lnL w="38100" cap="flat" cmpd="sng" algn="ctr">
                          <a:solidFill>
                            <a:schemeClr val="tx1"/>
                          </a:solidFill>
                          <a:prstDash val="solid"/>
                          <a:round/>
                          <a:headEnd type="none" w="med" len="med"/>
                          <a:tailEnd type="none" w="med" len="med"/>
                        </a:lnL>
                        <a:blipFill rotWithShape="0">
                          <a:blip r:embed="rId20"/>
                          <a:stretch>
                            <a:fillRect l="-301807" t="-98387" r="-202410" b="-103226"/>
                          </a:stretch>
                        </a:blipFill>
                      </a:tcPr>
                    </a:tc>
                    <a:tc>
                      <a:txBody>
                        <a:bodyPr/>
                        <a:lstStyle/>
                        <a:p>
                          <a:endParaRPr lang="en-US"/>
                        </a:p>
                      </a:txBody>
                      <a:tcPr>
                        <a:blipFill rotWithShape="0">
                          <a:blip r:embed="rId20"/>
                          <a:stretch>
                            <a:fillRect l="-399401" t="-98387" r="-101198" b="-103226"/>
                          </a:stretch>
                        </a:blipFill>
                      </a:tcPr>
                    </a:tc>
                    <a:tc>
                      <a:txBody>
                        <a:bodyPr/>
                        <a:lstStyle/>
                        <a:p>
                          <a:endParaRPr lang="en-US"/>
                        </a:p>
                      </a:txBody>
                      <a:tcPr>
                        <a:blipFill rotWithShape="0">
                          <a:blip r:embed="rId20"/>
                          <a:stretch>
                            <a:fillRect l="-499401" t="-98387" r="-1198" b="-103226"/>
                          </a:stretch>
                        </a:blipFill>
                      </a:tcPr>
                    </a:tc>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extLst>
                        <a:ext uri="{9D8B030D-6E8A-4147-A177-3AD203B41FA5}">
                          <a16:colId xmlns="" xmlns:a16="http://schemas.microsoft.com/office/drawing/2014/main" val="20000"/>
                        </a:ext>
                      </a:extLst>
                    </a:gridCol>
                    <a:gridCol w="704850">
                      <a:extLst>
                        <a:ext uri="{9D8B030D-6E8A-4147-A177-3AD203B41FA5}">
                          <a16:colId xmlns="" xmlns:a16="http://schemas.microsoft.com/office/drawing/2014/main" val="20001"/>
                        </a:ext>
                      </a:extLst>
                    </a:gridCol>
                    <a:gridCol w="704850">
                      <a:extLst>
                        <a:ext uri="{9D8B030D-6E8A-4147-A177-3AD203B41FA5}">
                          <a16:colId xmlns="" xmlns:a16="http://schemas.microsoft.com/office/drawing/2014/main" val="20002"/>
                        </a:ext>
                      </a:extLst>
                    </a:gridCol>
                    <a:gridCol w="704850">
                      <a:extLst>
                        <a:ext uri="{9D8B030D-6E8A-4147-A177-3AD203B41FA5}">
                          <a16:colId xmlns="" xmlns:a16="http://schemas.microsoft.com/office/drawing/2014/main" val="20003"/>
                        </a:ext>
                      </a:extLst>
                    </a:gridCol>
                  </a:tblGrid>
                  <a:tr h="37084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𝐽</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𝐾</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3"/>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gridCol w="704850"/>
                    <a:gridCol w="704850"/>
                    <a:gridCol w="704850"/>
                  </a:tblGrid>
                  <a:tr h="45720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endParaRPr lang="en-US"/>
                        </a:p>
                      </a:txBody>
                      <a:tcPr>
                        <a:blipFill rotWithShape="0">
                          <a:blip r:embed="rId10"/>
                          <a:stretch>
                            <a:fillRect t="-122951" r="-301724" b="-300000"/>
                          </a:stretch>
                        </a:blipFill>
                      </a:tcPr>
                    </a:tc>
                    <a:tc>
                      <a:txBody>
                        <a:bodyPr/>
                        <a:lstStyle/>
                        <a:p>
                          <a:endParaRPr lang="en-US"/>
                        </a:p>
                      </a:txBody>
                      <a:tcPr>
                        <a:blipFill rotWithShape="0">
                          <a:blip r:embed="rId10"/>
                          <a:stretch>
                            <a:fillRect l="-100000" t="-122951" r="-201724" b="-300000"/>
                          </a:stretch>
                        </a:blipFill>
                      </a:tcPr>
                    </a:tc>
                    <a:tc>
                      <a:txBody>
                        <a:bodyPr/>
                        <a:lstStyle/>
                        <a:p>
                          <a:endParaRPr lang="en-US"/>
                        </a:p>
                      </a:txBody>
                      <a:tcPr>
                        <a:blipFill rotWithShape="0">
                          <a:blip r:embed="rId10"/>
                          <a:stretch>
                            <a:fillRect l="-200000" t="-122951" r="-101724" b="-300000"/>
                          </a:stretch>
                        </a:blipFill>
                      </a:tcPr>
                    </a:tc>
                    <a:tc>
                      <a:txBody>
                        <a:bodyPr/>
                        <a:lstStyle/>
                        <a:p>
                          <a:endParaRPr lang="en-US"/>
                        </a:p>
                      </a:txBody>
                      <a:tcPr>
                        <a:blipFill rotWithShape="0">
                          <a:blip r:embed="rId10"/>
                          <a:stretch>
                            <a:fillRect l="-300000" t="-122951" r="-1724" b="-300000"/>
                          </a:stretch>
                        </a:blipFill>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23" name="TextBox 22"/>
              <p:cNvSpPr txBox="1"/>
              <p:nvPr/>
            </p:nvSpPr>
            <p:spPr>
              <a:xfrm>
                <a:off x="5426712" y="4043604"/>
                <a:ext cx="521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5426712" y="4043604"/>
                <a:ext cx="521233" cy="369332"/>
              </a:xfrm>
              <a:prstGeom prst="rect">
                <a:avLst/>
              </a:prstGeom>
              <a:blipFill rotWithShape="0">
                <a:blip r:embed="rId11"/>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426712" y="4412936"/>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5426712" y="4412936"/>
                <a:ext cx="521232" cy="369332"/>
              </a:xfrm>
              <a:prstGeom prst="rect">
                <a:avLst/>
              </a:prstGeom>
              <a:blipFill rotWithShape="0">
                <a:blip r:embed="rId12"/>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37598" y="4782268"/>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5437598" y="4782268"/>
                <a:ext cx="521232" cy="369332"/>
              </a:xfrm>
              <a:prstGeom prst="rect">
                <a:avLst/>
              </a:prstGeom>
              <a:blipFill rotWithShape="0">
                <a:blip r:embed="rId1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939820" y="4037150"/>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6939820" y="4037150"/>
                <a:ext cx="450700" cy="369332"/>
              </a:xfrm>
              <a:prstGeom prst="rect">
                <a:avLst/>
              </a:prstGeom>
              <a:blipFill rotWithShape="0">
                <a:blip r:embed="rId1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939820" y="4406482"/>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6939820" y="4406482"/>
                <a:ext cx="450700" cy="369332"/>
              </a:xfrm>
              <a:prstGeom prst="rect">
                <a:avLst/>
              </a:prstGeom>
              <a:blipFill rotWithShape="0">
                <a:blip r:embed="rId15"/>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50705" y="4775814"/>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6950705" y="4775814"/>
                <a:ext cx="450700" cy="369332"/>
              </a:xfrm>
              <a:prstGeom prst="rect">
                <a:avLst/>
              </a:prstGeom>
              <a:blipFill rotWithShape="0">
                <a:blip r:embed="rId1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560306" y="4050382"/>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560306" y="4050382"/>
                <a:ext cx="529247" cy="369332"/>
              </a:xfrm>
              <a:prstGeom prst="rect">
                <a:avLst/>
              </a:prstGeom>
              <a:blipFill rotWithShape="0">
                <a:blip r:embed="rId1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0306" y="4419714"/>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0306" y="4419714"/>
                <a:ext cx="529247" cy="369332"/>
              </a:xfrm>
              <a:prstGeom prst="rect">
                <a:avLst/>
              </a:prstGeom>
              <a:blipFill rotWithShape="0">
                <a:blip r:embed="rId1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560306" y="4789046"/>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7560306" y="4789046"/>
                <a:ext cx="529247" cy="369332"/>
              </a:xfrm>
              <a:prstGeom prst="rect">
                <a:avLst/>
              </a:prstGeom>
              <a:blipFill rotWithShape="0">
                <a:blip r:embed="rId19"/>
                <a:stretch>
                  <a:fillRect b="-1667"/>
                </a:stretch>
              </a:blipFill>
            </p:spPr>
            <p:txBody>
              <a:bodyPr/>
              <a:lstStyle/>
              <a:p>
                <a:r>
                  <a:rPr lang="en-US">
                    <a:noFill/>
                  </a:rPr>
                  <a:t> </a:t>
                </a:r>
              </a:p>
            </p:txBody>
          </p:sp>
        </mc:Fallback>
      </mc:AlternateContent>
      <p:sp>
        <p:nvSpPr>
          <p:cNvPr id="33" name="TextBox 32"/>
          <p:cNvSpPr txBox="1"/>
          <p:nvPr/>
        </p:nvSpPr>
        <p:spPr>
          <a:xfrm>
            <a:off x="5870743" y="405038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4" name="TextBox 33"/>
          <p:cNvSpPr txBox="1"/>
          <p:nvPr/>
        </p:nvSpPr>
        <p:spPr>
          <a:xfrm>
            <a:off x="5870743" y="441971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5" name="TextBox 34"/>
          <p:cNvSpPr txBox="1"/>
          <p:nvPr/>
        </p:nvSpPr>
        <p:spPr>
          <a:xfrm>
            <a:off x="5875869" y="481001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6" name="TextBox 35"/>
          <p:cNvSpPr txBox="1"/>
          <p:nvPr/>
        </p:nvSpPr>
        <p:spPr>
          <a:xfrm>
            <a:off x="7259590" y="4055033"/>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7" name="TextBox 36"/>
          <p:cNvSpPr txBox="1"/>
          <p:nvPr/>
        </p:nvSpPr>
        <p:spPr>
          <a:xfrm>
            <a:off x="7270475" y="441882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8" name="TextBox 37"/>
          <p:cNvSpPr txBox="1"/>
          <p:nvPr/>
        </p:nvSpPr>
        <p:spPr>
          <a:xfrm>
            <a:off x="7269842" y="4798835"/>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9" name="TextBox 38"/>
          <p:cNvSpPr txBox="1"/>
          <p:nvPr/>
        </p:nvSpPr>
        <p:spPr>
          <a:xfrm>
            <a:off x="8009474" y="405038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0" name="TextBox 39"/>
          <p:cNvSpPr txBox="1"/>
          <p:nvPr/>
        </p:nvSpPr>
        <p:spPr>
          <a:xfrm>
            <a:off x="8009474" y="4419714"/>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41" name="TextBox 40"/>
          <p:cNvSpPr txBox="1"/>
          <p:nvPr/>
        </p:nvSpPr>
        <p:spPr>
          <a:xfrm>
            <a:off x="8009474" y="4789046"/>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8" name="TextBox 7"/>
          <p:cNvSpPr txBox="1"/>
          <p:nvPr/>
        </p:nvSpPr>
        <p:spPr>
          <a:xfrm>
            <a:off x="5027026" y="2582900"/>
            <a:ext cx="332142" cy="338554"/>
          </a:xfrm>
          <a:prstGeom prst="rect">
            <a:avLst/>
          </a:prstGeom>
          <a:noFill/>
        </p:spPr>
        <p:txBody>
          <a:bodyPr wrap="none" rtlCol="0">
            <a:spAutoFit/>
          </a:bodyPr>
          <a:lstStyle/>
          <a:p>
            <a:r>
              <a:rPr lang="en-US" sz="1600" dirty="0"/>
              <a:t>X</a:t>
            </a:r>
          </a:p>
        </p:txBody>
      </p:sp>
      <p:sp>
        <p:nvSpPr>
          <p:cNvPr id="42" name="TextBox 41"/>
          <p:cNvSpPr txBox="1"/>
          <p:nvPr/>
        </p:nvSpPr>
        <p:spPr>
          <a:xfrm>
            <a:off x="5009731" y="4534438"/>
            <a:ext cx="287258" cy="338554"/>
          </a:xfrm>
          <a:prstGeom prst="rect">
            <a:avLst/>
          </a:prstGeom>
          <a:noFill/>
        </p:spPr>
        <p:txBody>
          <a:bodyPr wrap="none" rtlCol="0">
            <a:spAutoFit/>
          </a:bodyPr>
          <a:lstStyle/>
          <a:p>
            <a:r>
              <a:rPr lang="en-US" sz="1600" dirty="0" smtClean="0"/>
              <a:t>0</a:t>
            </a:r>
            <a:endParaRPr lang="en-US" sz="1600" dirty="0"/>
          </a:p>
        </p:txBody>
      </p:sp>
      <p:sp>
        <p:nvSpPr>
          <p:cNvPr id="43" name="TextBox 42"/>
          <p:cNvSpPr txBox="1"/>
          <p:nvPr/>
        </p:nvSpPr>
        <p:spPr>
          <a:xfrm>
            <a:off x="3396468" y="2572014"/>
            <a:ext cx="287258" cy="338554"/>
          </a:xfrm>
          <a:prstGeom prst="rect">
            <a:avLst/>
          </a:prstGeom>
          <a:noFill/>
        </p:spPr>
        <p:txBody>
          <a:bodyPr wrap="none" rtlCol="0">
            <a:spAutoFit/>
          </a:bodyPr>
          <a:lstStyle/>
          <a:p>
            <a:r>
              <a:rPr lang="en-US" sz="1600" dirty="0"/>
              <a:t>1</a:t>
            </a:r>
          </a:p>
        </p:txBody>
      </p:sp>
      <p:sp>
        <p:nvSpPr>
          <p:cNvPr id="44" name="TextBox 43"/>
          <p:cNvSpPr txBox="1"/>
          <p:nvPr/>
        </p:nvSpPr>
        <p:spPr>
          <a:xfrm>
            <a:off x="1720068" y="2561185"/>
            <a:ext cx="287258" cy="338554"/>
          </a:xfrm>
          <a:prstGeom prst="rect">
            <a:avLst/>
          </a:prstGeom>
          <a:noFill/>
        </p:spPr>
        <p:txBody>
          <a:bodyPr wrap="none" rtlCol="0">
            <a:spAutoFit/>
          </a:bodyPr>
          <a:lstStyle/>
          <a:p>
            <a:r>
              <a:rPr lang="en-US" sz="1600" dirty="0" smtClean="0"/>
              <a:t>0</a:t>
            </a:r>
            <a:endParaRPr lang="en-US" sz="1600" dirty="0"/>
          </a:p>
        </p:txBody>
      </p:sp>
      <p:sp>
        <p:nvSpPr>
          <p:cNvPr id="45" name="TextBox 44"/>
          <p:cNvSpPr txBox="1"/>
          <p:nvPr/>
        </p:nvSpPr>
        <p:spPr>
          <a:xfrm>
            <a:off x="1739537" y="4534495"/>
            <a:ext cx="332142" cy="338554"/>
          </a:xfrm>
          <a:prstGeom prst="rect">
            <a:avLst/>
          </a:prstGeom>
          <a:noFill/>
        </p:spPr>
        <p:txBody>
          <a:bodyPr wrap="none" rtlCol="0">
            <a:spAutoFit/>
          </a:bodyPr>
          <a:lstStyle/>
          <a:p>
            <a:r>
              <a:rPr lang="en-US" sz="1600" dirty="0"/>
              <a:t>X</a:t>
            </a:r>
          </a:p>
        </p:txBody>
      </p:sp>
      <p:sp>
        <p:nvSpPr>
          <p:cNvPr id="46" name="TextBox 45"/>
          <p:cNvSpPr txBox="1"/>
          <p:nvPr/>
        </p:nvSpPr>
        <p:spPr>
          <a:xfrm>
            <a:off x="3370342" y="4534438"/>
            <a:ext cx="332142" cy="338554"/>
          </a:xfrm>
          <a:prstGeom prst="rect">
            <a:avLst/>
          </a:prstGeom>
          <a:noFill/>
        </p:spPr>
        <p:txBody>
          <a:bodyPr wrap="none" rtlCol="0">
            <a:spAutoFit/>
          </a:bodyPr>
          <a:lstStyle/>
          <a:p>
            <a:r>
              <a:rPr lang="en-US" sz="1600" dirty="0"/>
              <a:t>X</a:t>
            </a:r>
          </a:p>
        </p:txBody>
      </p:sp>
      <p:sp>
        <p:nvSpPr>
          <p:cNvPr id="9" name="TextBox 8"/>
          <p:cNvSpPr txBox="1"/>
          <p:nvPr/>
        </p:nvSpPr>
        <p:spPr>
          <a:xfrm>
            <a:off x="6565195" y="405038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7" name="TextBox 46"/>
          <p:cNvSpPr txBox="1"/>
          <p:nvPr/>
        </p:nvSpPr>
        <p:spPr>
          <a:xfrm>
            <a:off x="6563222" y="4412905"/>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8" name="TextBox 47"/>
          <p:cNvSpPr txBox="1"/>
          <p:nvPr/>
        </p:nvSpPr>
        <p:spPr>
          <a:xfrm>
            <a:off x="6557821" y="4789046"/>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Tree>
    <p:extLst>
      <p:ext uri="{BB962C8B-B14F-4D97-AF65-F5344CB8AC3E}">
        <p14:creationId xmlns:p14="http://schemas.microsoft.com/office/powerpoint/2010/main" val="725584018"/>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1+#ppt_w/2"/>
                                          </p:val>
                                        </p:tav>
                                        <p:tav tm="100000">
                                          <p:val>
                                            <p:strVal val="#ppt_x"/>
                                          </p:val>
                                        </p:tav>
                                      </p:tavLst>
                                    </p:anim>
                                    <p:anim calcmode="lin" valueType="num">
                                      <p:cBhvr additive="base">
                                        <p:cTn id="49" dur="500" fill="hold"/>
                                        <p:tgtEl>
                                          <p:spTgt spid="36"/>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1+#ppt_w/2"/>
                                          </p:val>
                                        </p:tav>
                                        <p:tav tm="100000">
                                          <p:val>
                                            <p:strVal val="#ppt_x"/>
                                          </p:val>
                                        </p:tav>
                                      </p:tavLst>
                                    </p:anim>
                                    <p:anim calcmode="lin" valueType="num">
                                      <p:cBhvr additive="base">
                                        <p:cTn id="75" dur="500" fill="hold"/>
                                        <p:tgtEl>
                                          <p:spTgt spid="34"/>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1+#ppt_w/2"/>
                                          </p:val>
                                        </p:tav>
                                        <p:tav tm="100000">
                                          <p:val>
                                            <p:strVal val="#ppt_x"/>
                                          </p:val>
                                        </p:tav>
                                      </p:tavLst>
                                    </p:anim>
                                    <p:anim calcmode="lin" valueType="num">
                                      <p:cBhvr additive="base">
                                        <p:cTn id="79"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500" fill="hold"/>
                                        <p:tgtEl>
                                          <p:spTgt spid="37"/>
                                        </p:tgtEl>
                                        <p:attrNameLst>
                                          <p:attrName>ppt_x</p:attrName>
                                        </p:attrNameLst>
                                      </p:cBhvr>
                                      <p:tavLst>
                                        <p:tav tm="0">
                                          <p:val>
                                            <p:strVal val="1+#ppt_w/2"/>
                                          </p:val>
                                        </p:tav>
                                        <p:tav tm="100000">
                                          <p:val>
                                            <p:strVal val="#ppt_x"/>
                                          </p:val>
                                        </p:tav>
                                      </p:tavLst>
                                    </p:anim>
                                    <p:anim calcmode="lin" valueType="num">
                                      <p:cBhvr additive="base">
                                        <p:cTn id="85" dur="500" fill="hold"/>
                                        <p:tgtEl>
                                          <p:spTgt spid="37"/>
                                        </p:tgtEl>
                                        <p:attrNameLst>
                                          <p:attrName>ppt_y</p:attrName>
                                        </p:attrNameLst>
                                      </p:cBhvr>
                                      <p:tavLst>
                                        <p:tav tm="0">
                                          <p:val>
                                            <p:strVal val="#ppt_y"/>
                                          </p:val>
                                        </p:tav>
                                        <p:tav tm="100000">
                                          <p:val>
                                            <p:strVal val="#ppt_y"/>
                                          </p:val>
                                        </p:tav>
                                      </p:tavLst>
                                    </p:anim>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1+#ppt_w/2"/>
                                          </p:val>
                                        </p:tav>
                                        <p:tav tm="100000">
                                          <p:val>
                                            <p:strVal val="#ppt_x"/>
                                          </p:val>
                                        </p:tav>
                                      </p:tavLst>
                                    </p:anim>
                                    <p:anim calcmode="lin" valueType="num">
                                      <p:cBhvr additive="base">
                                        <p:cTn id="98" dur="500" fill="hold"/>
                                        <p:tgtEl>
                                          <p:spTgt spid="40"/>
                                        </p:tgtEl>
                                        <p:attrNameLst>
                                          <p:attrName>ppt_y</p:attrName>
                                        </p:attrNameLst>
                                      </p:cBhvr>
                                      <p:tavLst>
                                        <p:tav tm="0">
                                          <p:val>
                                            <p:strVal val="#ppt_y"/>
                                          </p:val>
                                        </p:tav>
                                        <p:tav tm="100000">
                                          <p:val>
                                            <p:strVal val="#ppt_y"/>
                                          </p:val>
                                        </p:tav>
                                      </p:tavLst>
                                    </p:anim>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1+#ppt_w/2"/>
                                          </p:val>
                                        </p:tav>
                                        <p:tav tm="100000">
                                          <p:val>
                                            <p:strVal val="#ppt_x"/>
                                          </p:val>
                                        </p:tav>
                                      </p:tavLst>
                                    </p:anim>
                                    <p:anim calcmode="lin" valueType="num">
                                      <p:cBhvr additive="base">
                                        <p:cTn id="111" dur="500" fill="hold"/>
                                        <p:tgtEl>
                                          <p:spTgt spid="35"/>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2"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 calcmode="lin" valueType="num">
                                      <p:cBhvr additive="base">
                                        <p:cTn id="115" dur="500" fill="hold"/>
                                        <p:tgtEl>
                                          <p:spTgt spid="48"/>
                                        </p:tgtEl>
                                        <p:attrNameLst>
                                          <p:attrName>ppt_x</p:attrName>
                                        </p:attrNameLst>
                                      </p:cBhvr>
                                      <p:tavLst>
                                        <p:tav tm="0">
                                          <p:val>
                                            <p:strVal val="1+#ppt_w/2"/>
                                          </p:val>
                                        </p:tav>
                                        <p:tav tm="100000">
                                          <p:val>
                                            <p:strVal val="#ppt_x"/>
                                          </p:val>
                                        </p:tav>
                                      </p:tavLst>
                                    </p:anim>
                                    <p:anim calcmode="lin" valueType="num">
                                      <p:cBhvr additive="base">
                                        <p:cTn id="11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 calcmode="lin" valueType="num">
                                      <p:cBhvr additive="base">
                                        <p:cTn id="121" dur="500" fill="hold"/>
                                        <p:tgtEl>
                                          <p:spTgt spid="38"/>
                                        </p:tgtEl>
                                        <p:attrNameLst>
                                          <p:attrName>ppt_x</p:attrName>
                                        </p:attrNameLst>
                                      </p:cBhvr>
                                      <p:tavLst>
                                        <p:tav tm="0">
                                          <p:val>
                                            <p:strVal val="1+#ppt_w/2"/>
                                          </p:val>
                                        </p:tav>
                                        <p:tav tm="100000">
                                          <p:val>
                                            <p:strVal val="#ppt_x"/>
                                          </p:val>
                                        </p:tav>
                                      </p:tavLst>
                                    </p:anim>
                                    <p:anim calcmode="lin" valueType="num">
                                      <p:cBhvr additive="base">
                                        <p:cTn id="122" dur="500" fill="hold"/>
                                        <p:tgtEl>
                                          <p:spTgt spid="38"/>
                                        </p:tgtEl>
                                        <p:attrNameLst>
                                          <p:attrName>ppt_y</p:attrName>
                                        </p:attrNameLst>
                                      </p:cBhvr>
                                      <p:tavLst>
                                        <p:tav tm="0">
                                          <p:val>
                                            <p:strVal val="#ppt_y"/>
                                          </p:val>
                                        </p:tav>
                                        <p:tav tm="100000">
                                          <p:val>
                                            <p:strVal val="#ppt_y"/>
                                          </p:val>
                                        </p:tav>
                                      </p:tavLst>
                                    </p:anim>
                                  </p:childTnLst>
                                </p:cTn>
                              </p:par>
                            </p:childTnLst>
                          </p:cTn>
                        </p:par>
                        <p:par>
                          <p:cTn id="123" fill="hold">
                            <p:stCondLst>
                              <p:cond delay="500"/>
                            </p:stCondLst>
                            <p:childTnLst>
                              <p:par>
                                <p:cTn id="124" presetID="1" presetClass="entr" presetSubtype="0" fill="hold" nodeType="afterEffect">
                                  <p:stCondLst>
                                    <p:cond delay="0"/>
                                  </p:stCondLst>
                                  <p:childTnLst>
                                    <p:set>
                                      <p:cBhvr>
                                        <p:cTn id="125" dur="1" fill="hold">
                                          <p:stCondLst>
                                            <p:cond delay="0"/>
                                          </p:stCondLst>
                                        </p:cTn>
                                        <p:tgtEl>
                                          <p:spTgt spid="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4"/>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1+#ppt_w/2"/>
                                          </p:val>
                                        </p:tav>
                                        <p:tav tm="100000">
                                          <p:val>
                                            <p:strVal val="#ppt_x"/>
                                          </p:val>
                                        </p:tav>
                                      </p:tavLst>
                                    </p:anim>
                                    <p:anim calcmode="lin" valueType="num">
                                      <p:cBhvr additive="base">
                                        <p:cTn id="135" dur="500" fill="hold"/>
                                        <p:tgtEl>
                                          <p:spTgt spid="41"/>
                                        </p:tgtEl>
                                        <p:attrNameLst>
                                          <p:attrName>ppt_y</p:attrName>
                                        </p:attrNameLst>
                                      </p:cBhvr>
                                      <p:tavLst>
                                        <p:tav tm="0">
                                          <p:val>
                                            <p:strVal val="#ppt_y"/>
                                          </p:val>
                                        </p:tav>
                                        <p:tav tm="100000">
                                          <p:val>
                                            <p:strVal val="#ppt_y"/>
                                          </p:val>
                                        </p:tav>
                                      </p:tavLst>
                                    </p:anim>
                                  </p:childTnLst>
                                </p:cTn>
                              </p:par>
                            </p:childTnLst>
                          </p:cTn>
                        </p:par>
                        <p:par>
                          <p:cTn id="136" fill="hold">
                            <p:stCondLst>
                              <p:cond delay="500"/>
                            </p:stCondLst>
                            <p:childTnLst>
                              <p:par>
                                <p:cTn id="137" presetID="1" presetClass="entr" presetSubtype="0" fill="hold" nodeType="afterEffect">
                                  <p:stCondLst>
                                    <p:cond delay="0"/>
                                  </p:stCondLst>
                                  <p:childTnLst>
                                    <p:set>
                                      <p:cBhvr>
                                        <p:cTn id="138" dur="1" fill="hold">
                                          <p:stCondLst>
                                            <p:cond delay="0"/>
                                          </p:stCondLst>
                                        </p:cTn>
                                        <p:tgtEl>
                                          <p:spTgt spid="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P spid="24" grpId="0"/>
      <p:bldP spid="25"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8" grpId="0"/>
      <p:bldP spid="42" grpId="0"/>
      <p:bldP spid="43" grpId="0"/>
      <p:bldP spid="44" grpId="0"/>
      <p:bldP spid="45" grpId="0"/>
      <p:bldP spid="46" grpId="0"/>
      <p:bldP spid="9" grpId="0"/>
      <p:bldP spid="47" grpId="0"/>
      <p:bldP spid="48"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533400"/>
            <a:ext cx="43636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4: </a:t>
            </a:r>
            <a:r>
              <a:rPr lang="en-US" dirty="0" err="1" smtClean="0">
                <a:solidFill>
                  <a:srgbClr val="FFFF66"/>
                </a:solidFill>
              </a:rPr>
              <a:t>Karnaugh</a:t>
            </a:r>
            <a:r>
              <a:rPr lang="en-US" dirty="0" smtClean="0">
                <a:solidFill>
                  <a:srgbClr val="FFFF66"/>
                </a:solidFill>
              </a:rPr>
              <a:t> Maps (Cont..)</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772886" y="2180944"/>
            <a:ext cx="1371791" cy="2010056"/>
          </a:xfrm>
          <a:prstGeom prst="rect">
            <a:avLst/>
          </a:prstGeom>
        </p:spPr>
      </p:pic>
      <p:pic>
        <p:nvPicPr>
          <p:cNvPr id="3" name="Picture 2"/>
          <p:cNvPicPr>
            <a:picLocks noChangeAspect="1"/>
          </p:cNvPicPr>
          <p:nvPr/>
        </p:nvPicPr>
        <p:blipFill>
          <a:blip r:embed="rId4"/>
          <a:stretch>
            <a:fillRect/>
          </a:stretch>
        </p:blipFill>
        <p:spPr>
          <a:xfrm>
            <a:off x="772886" y="4191000"/>
            <a:ext cx="1381318" cy="1962424"/>
          </a:xfrm>
          <a:prstGeom prst="rect">
            <a:avLst/>
          </a:prstGeom>
        </p:spPr>
      </p:pic>
      <p:pic>
        <p:nvPicPr>
          <p:cNvPr id="4" name="Picture 3"/>
          <p:cNvPicPr>
            <a:picLocks noChangeAspect="1"/>
          </p:cNvPicPr>
          <p:nvPr/>
        </p:nvPicPr>
        <p:blipFill>
          <a:blip r:embed="rId5"/>
          <a:stretch>
            <a:fillRect/>
          </a:stretch>
        </p:blipFill>
        <p:spPr>
          <a:xfrm>
            <a:off x="2438400" y="2228576"/>
            <a:ext cx="1362265" cy="1962424"/>
          </a:xfrm>
          <a:prstGeom prst="rect">
            <a:avLst/>
          </a:prstGeom>
        </p:spPr>
      </p:pic>
      <p:pic>
        <p:nvPicPr>
          <p:cNvPr id="5" name="Picture 4"/>
          <p:cNvPicPr>
            <a:picLocks noChangeAspect="1"/>
          </p:cNvPicPr>
          <p:nvPr/>
        </p:nvPicPr>
        <p:blipFill>
          <a:blip r:embed="rId6"/>
          <a:stretch>
            <a:fillRect/>
          </a:stretch>
        </p:blipFill>
        <p:spPr>
          <a:xfrm>
            <a:off x="2428873" y="4191000"/>
            <a:ext cx="1371791" cy="1943371"/>
          </a:xfrm>
          <a:prstGeom prst="rect">
            <a:avLst/>
          </a:prstGeom>
        </p:spPr>
      </p:pic>
      <p:pic>
        <p:nvPicPr>
          <p:cNvPr id="6" name="Picture 5"/>
          <p:cNvPicPr>
            <a:picLocks noChangeAspect="1"/>
          </p:cNvPicPr>
          <p:nvPr/>
        </p:nvPicPr>
        <p:blipFill>
          <a:blip r:embed="rId7"/>
          <a:stretch>
            <a:fillRect/>
          </a:stretch>
        </p:blipFill>
        <p:spPr>
          <a:xfrm>
            <a:off x="4075333" y="2228576"/>
            <a:ext cx="1362265" cy="1962424"/>
          </a:xfrm>
          <a:prstGeom prst="rect">
            <a:avLst/>
          </a:prstGeom>
        </p:spPr>
      </p:pic>
      <p:pic>
        <p:nvPicPr>
          <p:cNvPr id="7" name="Picture 6"/>
          <p:cNvPicPr>
            <a:picLocks noChangeAspect="1"/>
          </p:cNvPicPr>
          <p:nvPr/>
        </p:nvPicPr>
        <p:blipFill>
          <a:blip r:embed="rId8"/>
          <a:stretch>
            <a:fillRect/>
          </a:stretch>
        </p:blipFill>
        <p:spPr>
          <a:xfrm>
            <a:off x="4046754" y="4200526"/>
            <a:ext cx="1390844" cy="1952898"/>
          </a:xfrm>
          <a:prstGeom prst="rect">
            <a:avLst/>
          </a:prstGeom>
        </p:spPr>
      </p:pic>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1885564692"/>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lnR w="38100" cap="flat" cmpd="sng" algn="ctr">
                          <a:solidFill>
                            <a:schemeClr val="tx1"/>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lnL w="38100" cap="flat" cmpd="sng" algn="ctr">
                          <a:solidFill>
                            <a:schemeClr val="tx1"/>
                          </a:solidFill>
                          <a:prstDash val="solid"/>
                          <a:round/>
                          <a:headEnd type="none" w="med" len="med"/>
                          <a:tailEnd type="none" w="med" len="med"/>
                        </a:lnL>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1885564692"/>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gridCol w="1016000"/>
                    <a:gridCol w="1016000"/>
                    <a:gridCol w="1016000"/>
                    <a:gridCol w="1016000"/>
                    <a:gridCol w="1016000"/>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r>
                  <a:tr h="370840">
                    <a:tc>
                      <a:txBody>
                        <a:bodyPr/>
                        <a:lstStyle/>
                        <a:p>
                          <a:endParaRPr lang="en-US"/>
                        </a:p>
                      </a:txBody>
                      <a:tcPr>
                        <a:blipFill rotWithShape="0">
                          <a:blip r:embed="rId9"/>
                          <a:stretch>
                            <a:fillRect t="-98387" r="-500599" b="-103226"/>
                          </a:stretch>
                        </a:blipFill>
                      </a:tcPr>
                    </a:tc>
                    <a:tc>
                      <a:txBody>
                        <a:bodyPr/>
                        <a:lstStyle/>
                        <a:p>
                          <a:endParaRPr lang="en-US"/>
                        </a:p>
                      </a:txBody>
                      <a:tcPr>
                        <a:blipFill rotWithShape="0">
                          <a:blip r:embed="rId9"/>
                          <a:stretch>
                            <a:fillRect l="-100000" t="-98387" r="-400599" b="-103226"/>
                          </a:stretch>
                        </a:blipFill>
                      </a:tcPr>
                    </a:tc>
                    <a:tc>
                      <a:txBody>
                        <a:bodyPr/>
                        <a:lstStyle/>
                        <a:p>
                          <a:endParaRPr lang="en-US"/>
                        </a:p>
                      </a:txBody>
                      <a:tcPr>
                        <a:lnR w="38100" cap="flat" cmpd="sng" algn="ctr">
                          <a:solidFill>
                            <a:schemeClr val="tx1"/>
                          </a:solidFill>
                          <a:prstDash val="solid"/>
                          <a:round/>
                          <a:headEnd type="none" w="med" len="med"/>
                          <a:tailEnd type="none" w="med" len="med"/>
                        </a:lnR>
                        <a:blipFill rotWithShape="0">
                          <a:blip r:embed="rId9"/>
                          <a:stretch>
                            <a:fillRect l="-200000" t="-98387" r="-300599" b="-103226"/>
                          </a:stretch>
                        </a:blipFill>
                      </a:tcPr>
                    </a:tc>
                    <a:tc>
                      <a:txBody>
                        <a:bodyPr/>
                        <a:lstStyle/>
                        <a:p>
                          <a:endParaRPr lang="en-US"/>
                        </a:p>
                      </a:txBody>
                      <a:tcPr>
                        <a:lnL w="38100" cap="flat" cmpd="sng" algn="ctr">
                          <a:solidFill>
                            <a:schemeClr val="tx1"/>
                          </a:solidFill>
                          <a:prstDash val="solid"/>
                          <a:round/>
                          <a:headEnd type="none" w="med" len="med"/>
                          <a:tailEnd type="none" w="med" len="med"/>
                        </a:lnL>
                        <a:blipFill rotWithShape="0">
                          <a:blip r:embed="rId9"/>
                          <a:stretch>
                            <a:fillRect l="-301807" t="-98387" r="-202410" b="-103226"/>
                          </a:stretch>
                        </a:blipFill>
                      </a:tcPr>
                    </a:tc>
                    <a:tc>
                      <a:txBody>
                        <a:bodyPr/>
                        <a:lstStyle/>
                        <a:p>
                          <a:endParaRPr lang="en-US"/>
                        </a:p>
                      </a:txBody>
                      <a:tcPr>
                        <a:blipFill rotWithShape="0">
                          <a:blip r:embed="rId9"/>
                          <a:stretch>
                            <a:fillRect l="-399401" t="-98387" r="-101198" b="-103226"/>
                          </a:stretch>
                        </a:blipFill>
                      </a:tcPr>
                    </a:tc>
                    <a:tc>
                      <a:txBody>
                        <a:bodyPr/>
                        <a:lstStyle/>
                        <a:p>
                          <a:endParaRPr lang="en-US"/>
                        </a:p>
                      </a:txBody>
                      <a:tcPr>
                        <a:blipFill rotWithShape="0">
                          <a:blip r:embed="rId9"/>
                          <a:stretch>
                            <a:fillRect l="-499401" t="-98387" r="-1198" b="-103226"/>
                          </a:stretch>
                        </a:blipFill>
                      </a:tcPr>
                    </a:tc>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extLst>
                        <a:ext uri="{9D8B030D-6E8A-4147-A177-3AD203B41FA5}">
                          <a16:colId xmlns="" xmlns:a16="http://schemas.microsoft.com/office/drawing/2014/main" val="20000"/>
                        </a:ext>
                      </a:extLst>
                    </a:gridCol>
                    <a:gridCol w="704850">
                      <a:extLst>
                        <a:ext uri="{9D8B030D-6E8A-4147-A177-3AD203B41FA5}">
                          <a16:colId xmlns="" xmlns:a16="http://schemas.microsoft.com/office/drawing/2014/main" val="20001"/>
                        </a:ext>
                      </a:extLst>
                    </a:gridCol>
                    <a:gridCol w="704850">
                      <a:extLst>
                        <a:ext uri="{9D8B030D-6E8A-4147-A177-3AD203B41FA5}">
                          <a16:colId xmlns="" xmlns:a16="http://schemas.microsoft.com/office/drawing/2014/main" val="20002"/>
                        </a:ext>
                      </a:extLst>
                    </a:gridCol>
                    <a:gridCol w="704850">
                      <a:extLst>
                        <a:ext uri="{9D8B030D-6E8A-4147-A177-3AD203B41FA5}">
                          <a16:colId xmlns="" xmlns:a16="http://schemas.microsoft.com/office/drawing/2014/main" val="20003"/>
                        </a:ext>
                      </a:extLst>
                    </a:gridCol>
                  </a:tblGrid>
                  <a:tr h="37084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𝐽</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𝐾</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3"/>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gridCol w="704850"/>
                    <a:gridCol w="704850"/>
                    <a:gridCol w="704850"/>
                  </a:tblGrid>
                  <a:tr h="45720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endParaRPr lang="en-US"/>
                        </a:p>
                      </a:txBody>
                      <a:tcPr>
                        <a:blipFill rotWithShape="0">
                          <a:blip r:embed="rId10"/>
                          <a:stretch>
                            <a:fillRect t="-122951" r="-301724" b="-300000"/>
                          </a:stretch>
                        </a:blipFill>
                      </a:tcPr>
                    </a:tc>
                    <a:tc>
                      <a:txBody>
                        <a:bodyPr/>
                        <a:lstStyle/>
                        <a:p>
                          <a:endParaRPr lang="en-US"/>
                        </a:p>
                      </a:txBody>
                      <a:tcPr>
                        <a:blipFill rotWithShape="0">
                          <a:blip r:embed="rId10"/>
                          <a:stretch>
                            <a:fillRect l="-100000" t="-122951" r="-201724" b="-300000"/>
                          </a:stretch>
                        </a:blipFill>
                      </a:tcPr>
                    </a:tc>
                    <a:tc>
                      <a:txBody>
                        <a:bodyPr/>
                        <a:lstStyle/>
                        <a:p>
                          <a:endParaRPr lang="en-US"/>
                        </a:p>
                      </a:txBody>
                      <a:tcPr>
                        <a:blipFill rotWithShape="0">
                          <a:blip r:embed="rId10"/>
                          <a:stretch>
                            <a:fillRect l="-200000" t="-122951" r="-101724" b="-300000"/>
                          </a:stretch>
                        </a:blipFill>
                      </a:tcPr>
                    </a:tc>
                    <a:tc>
                      <a:txBody>
                        <a:bodyPr/>
                        <a:lstStyle/>
                        <a:p>
                          <a:endParaRPr lang="en-US"/>
                        </a:p>
                      </a:txBody>
                      <a:tcPr>
                        <a:blipFill rotWithShape="0">
                          <a:blip r:embed="rId10"/>
                          <a:stretch>
                            <a:fillRect l="-300000" t="-122951" r="-1724" b="-300000"/>
                          </a:stretch>
                        </a:blipFill>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23" name="TextBox 22"/>
              <p:cNvSpPr txBox="1"/>
              <p:nvPr/>
            </p:nvSpPr>
            <p:spPr>
              <a:xfrm>
                <a:off x="5426712" y="4043604"/>
                <a:ext cx="521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5426712" y="4043604"/>
                <a:ext cx="521233" cy="369332"/>
              </a:xfrm>
              <a:prstGeom prst="rect">
                <a:avLst/>
              </a:prstGeom>
              <a:blipFill rotWithShape="0">
                <a:blip r:embed="rId11"/>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426712" y="4412936"/>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5426712" y="4412936"/>
                <a:ext cx="521232" cy="369332"/>
              </a:xfrm>
              <a:prstGeom prst="rect">
                <a:avLst/>
              </a:prstGeom>
              <a:blipFill rotWithShape="0">
                <a:blip r:embed="rId12"/>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37598" y="4782268"/>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5437598" y="4782268"/>
                <a:ext cx="521232" cy="369332"/>
              </a:xfrm>
              <a:prstGeom prst="rect">
                <a:avLst/>
              </a:prstGeom>
              <a:blipFill rotWithShape="0">
                <a:blip r:embed="rId1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939820" y="4037150"/>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6939820" y="4037150"/>
                <a:ext cx="450700" cy="369332"/>
              </a:xfrm>
              <a:prstGeom prst="rect">
                <a:avLst/>
              </a:prstGeom>
              <a:blipFill rotWithShape="0">
                <a:blip r:embed="rId1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939820" y="4406482"/>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6939820" y="4406482"/>
                <a:ext cx="450700" cy="369332"/>
              </a:xfrm>
              <a:prstGeom prst="rect">
                <a:avLst/>
              </a:prstGeom>
              <a:blipFill rotWithShape="0">
                <a:blip r:embed="rId15"/>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50705" y="4775814"/>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6950705" y="4775814"/>
                <a:ext cx="450700" cy="369332"/>
              </a:xfrm>
              <a:prstGeom prst="rect">
                <a:avLst/>
              </a:prstGeom>
              <a:blipFill rotWithShape="0">
                <a:blip r:embed="rId1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560306" y="4050382"/>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560306" y="4050382"/>
                <a:ext cx="529247" cy="369332"/>
              </a:xfrm>
              <a:prstGeom prst="rect">
                <a:avLst/>
              </a:prstGeom>
              <a:blipFill rotWithShape="0">
                <a:blip r:embed="rId1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0306" y="4419714"/>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0306" y="4419714"/>
                <a:ext cx="529247" cy="369332"/>
              </a:xfrm>
              <a:prstGeom prst="rect">
                <a:avLst/>
              </a:prstGeom>
              <a:blipFill rotWithShape="0">
                <a:blip r:embed="rId1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560306" y="4789046"/>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7560306" y="4789046"/>
                <a:ext cx="529247" cy="369332"/>
              </a:xfrm>
              <a:prstGeom prst="rect">
                <a:avLst/>
              </a:prstGeom>
              <a:blipFill rotWithShape="0">
                <a:blip r:embed="rId19"/>
                <a:stretch>
                  <a:fillRect b="-1667"/>
                </a:stretch>
              </a:blipFill>
            </p:spPr>
            <p:txBody>
              <a:bodyPr/>
              <a:lstStyle/>
              <a:p>
                <a:r>
                  <a:rPr lang="en-US">
                    <a:noFill/>
                  </a:rPr>
                  <a:t> </a:t>
                </a:r>
              </a:p>
            </p:txBody>
          </p:sp>
        </mc:Fallback>
      </mc:AlternateContent>
      <p:sp>
        <p:nvSpPr>
          <p:cNvPr id="33" name="TextBox 32"/>
          <p:cNvSpPr txBox="1"/>
          <p:nvPr/>
        </p:nvSpPr>
        <p:spPr>
          <a:xfrm>
            <a:off x="5870743" y="405038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4" name="TextBox 33"/>
          <p:cNvSpPr txBox="1"/>
          <p:nvPr/>
        </p:nvSpPr>
        <p:spPr>
          <a:xfrm>
            <a:off x="5870743" y="4419714"/>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5" name="TextBox 34"/>
          <p:cNvSpPr txBox="1"/>
          <p:nvPr/>
        </p:nvSpPr>
        <p:spPr>
          <a:xfrm>
            <a:off x="5875869" y="481001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6" name="TextBox 35"/>
          <p:cNvSpPr txBox="1"/>
          <p:nvPr/>
        </p:nvSpPr>
        <p:spPr>
          <a:xfrm>
            <a:off x="7259590" y="4055033"/>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7" name="TextBox 36"/>
          <p:cNvSpPr txBox="1"/>
          <p:nvPr/>
        </p:nvSpPr>
        <p:spPr>
          <a:xfrm>
            <a:off x="7270475" y="4418822"/>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8" name="TextBox 37"/>
          <p:cNvSpPr txBox="1"/>
          <p:nvPr/>
        </p:nvSpPr>
        <p:spPr>
          <a:xfrm>
            <a:off x="7269842" y="4798835"/>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9" name="TextBox 38"/>
          <p:cNvSpPr txBox="1"/>
          <p:nvPr/>
        </p:nvSpPr>
        <p:spPr>
          <a:xfrm>
            <a:off x="8009474" y="405038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0" name="TextBox 39"/>
          <p:cNvSpPr txBox="1"/>
          <p:nvPr/>
        </p:nvSpPr>
        <p:spPr>
          <a:xfrm>
            <a:off x="8009474" y="441971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1" name="TextBox 40"/>
          <p:cNvSpPr txBox="1"/>
          <p:nvPr/>
        </p:nvSpPr>
        <p:spPr>
          <a:xfrm>
            <a:off x="8009474" y="4789046"/>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8" name="TextBox 7"/>
          <p:cNvSpPr txBox="1"/>
          <p:nvPr/>
        </p:nvSpPr>
        <p:spPr>
          <a:xfrm>
            <a:off x="5027026" y="2898857"/>
            <a:ext cx="332142" cy="338554"/>
          </a:xfrm>
          <a:prstGeom prst="rect">
            <a:avLst/>
          </a:prstGeom>
          <a:noFill/>
        </p:spPr>
        <p:txBody>
          <a:bodyPr wrap="none" rtlCol="0">
            <a:spAutoFit/>
          </a:bodyPr>
          <a:lstStyle/>
          <a:p>
            <a:r>
              <a:rPr lang="en-US" sz="1600" dirty="0"/>
              <a:t>X</a:t>
            </a:r>
          </a:p>
        </p:txBody>
      </p:sp>
      <p:sp>
        <p:nvSpPr>
          <p:cNvPr id="42" name="TextBox 41"/>
          <p:cNvSpPr txBox="1"/>
          <p:nvPr/>
        </p:nvSpPr>
        <p:spPr>
          <a:xfrm>
            <a:off x="5009731" y="4843046"/>
            <a:ext cx="287258" cy="338554"/>
          </a:xfrm>
          <a:prstGeom prst="rect">
            <a:avLst/>
          </a:prstGeom>
          <a:noFill/>
        </p:spPr>
        <p:txBody>
          <a:bodyPr wrap="none" rtlCol="0">
            <a:spAutoFit/>
          </a:bodyPr>
          <a:lstStyle/>
          <a:p>
            <a:r>
              <a:rPr lang="en-US" sz="1600" dirty="0"/>
              <a:t>1</a:t>
            </a:r>
          </a:p>
        </p:txBody>
      </p:sp>
      <p:sp>
        <p:nvSpPr>
          <p:cNvPr id="43" name="TextBox 42"/>
          <p:cNvSpPr txBox="1"/>
          <p:nvPr/>
        </p:nvSpPr>
        <p:spPr>
          <a:xfrm>
            <a:off x="3396468" y="2901035"/>
            <a:ext cx="332142" cy="338554"/>
          </a:xfrm>
          <a:prstGeom prst="rect">
            <a:avLst/>
          </a:prstGeom>
          <a:noFill/>
        </p:spPr>
        <p:txBody>
          <a:bodyPr wrap="none" rtlCol="0">
            <a:spAutoFit/>
          </a:bodyPr>
          <a:lstStyle/>
          <a:p>
            <a:r>
              <a:rPr lang="en-US" sz="1600" dirty="0"/>
              <a:t>X</a:t>
            </a:r>
          </a:p>
        </p:txBody>
      </p:sp>
      <p:sp>
        <p:nvSpPr>
          <p:cNvPr id="44" name="TextBox 43"/>
          <p:cNvSpPr txBox="1"/>
          <p:nvPr/>
        </p:nvSpPr>
        <p:spPr>
          <a:xfrm>
            <a:off x="1720068" y="2885794"/>
            <a:ext cx="287258" cy="338554"/>
          </a:xfrm>
          <a:prstGeom prst="rect">
            <a:avLst/>
          </a:prstGeom>
          <a:noFill/>
        </p:spPr>
        <p:txBody>
          <a:bodyPr wrap="none" rtlCol="0">
            <a:spAutoFit/>
          </a:bodyPr>
          <a:lstStyle/>
          <a:p>
            <a:r>
              <a:rPr lang="en-US" sz="1600" dirty="0" smtClean="0"/>
              <a:t>0</a:t>
            </a:r>
            <a:endParaRPr lang="en-US" sz="1600" dirty="0"/>
          </a:p>
        </p:txBody>
      </p:sp>
      <p:sp>
        <p:nvSpPr>
          <p:cNvPr id="45" name="TextBox 44"/>
          <p:cNvSpPr txBox="1"/>
          <p:nvPr/>
        </p:nvSpPr>
        <p:spPr>
          <a:xfrm>
            <a:off x="1739537" y="4863737"/>
            <a:ext cx="332142" cy="338554"/>
          </a:xfrm>
          <a:prstGeom prst="rect">
            <a:avLst/>
          </a:prstGeom>
          <a:noFill/>
        </p:spPr>
        <p:txBody>
          <a:bodyPr wrap="none" rtlCol="0">
            <a:spAutoFit/>
          </a:bodyPr>
          <a:lstStyle/>
          <a:p>
            <a:r>
              <a:rPr lang="en-US" sz="1600" dirty="0"/>
              <a:t>X</a:t>
            </a:r>
          </a:p>
        </p:txBody>
      </p:sp>
      <p:sp>
        <p:nvSpPr>
          <p:cNvPr id="46" name="TextBox 45"/>
          <p:cNvSpPr txBox="1"/>
          <p:nvPr/>
        </p:nvSpPr>
        <p:spPr>
          <a:xfrm>
            <a:off x="3370342" y="4843046"/>
            <a:ext cx="287258" cy="338554"/>
          </a:xfrm>
          <a:prstGeom prst="rect">
            <a:avLst/>
          </a:prstGeom>
          <a:noFill/>
        </p:spPr>
        <p:txBody>
          <a:bodyPr wrap="none" rtlCol="0">
            <a:spAutoFit/>
          </a:bodyPr>
          <a:lstStyle/>
          <a:p>
            <a:r>
              <a:rPr lang="en-US" sz="1600" dirty="0" smtClean="0"/>
              <a:t>0</a:t>
            </a:r>
            <a:endParaRPr lang="en-US" sz="1600" dirty="0"/>
          </a:p>
        </p:txBody>
      </p:sp>
      <p:sp>
        <p:nvSpPr>
          <p:cNvPr id="9" name="TextBox 8"/>
          <p:cNvSpPr txBox="1"/>
          <p:nvPr/>
        </p:nvSpPr>
        <p:spPr>
          <a:xfrm>
            <a:off x="6565195" y="405038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7" name="TextBox 46"/>
          <p:cNvSpPr txBox="1"/>
          <p:nvPr/>
        </p:nvSpPr>
        <p:spPr>
          <a:xfrm>
            <a:off x="6563222" y="4412905"/>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8" name="TextBox 47"/>
          <p:cNvSpPr txBox="1"/>
          <p:nvPr/>
        </p:nvSpPr>
        <p:spPr>
          <a:xfrm>
            <a:off x="6557821" y="4789046"/>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Tree>
    <p:extLst>
      <p:ext uri="{BB962C8B-B14F-4D97-AF65-F5344CB8AC3E}">
        <p14:creationId xmlns:p14="http://schemas.microsoft.com/office/powerpoint/2010/main" val="3052513812"/>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1+#ppt_w/2"/>
                                          </p:val>
                                        </p:tav>
                                        <p:tav tm="100000">
                                          <p:val>
                                            <p:strVal val="#ppt_x"/>
                                          </p:val>
                                        </p:tav>
                                      </p:tavLst>
                                    </p:anim>
                                    <p:anim calcmode="lin" valueType="num">
                                      <p:cBhvr additive="base">
                                        <p:cTn id="49" dur="500" fill="hold"/>
                                        <p:tgtEl>
                                          <p:spTgt spid="36"/>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1+#ppt_w/2"/>
                                          </p:val>
                                        </p:tav>
                                        <p:tav tm="100000">
                                          <p:val>
                                            <p:strVal val="#ppt_x"/>
                                          </p:val>
                                        </p:tav>
                                      </p:tavLst>
                                    </p:anim>
                                    <p:anim calcmode="lin" valueType="num">
                                      <p:cBhvr additive="base">
                                        <p:cTn id="75" dur="500" fill="hold"/>
                                        <p:tgtEl>
                                          <p:spTgt spid="34"/>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1+#ppt_w/2"/>
                                          </p:val>
                                        </p:tav>
                                        <p:tav tm="100000">
                                          <p:val>
                                            <p:strVal val="#ppt_x"/>
                                          </p:val>
                                        </p:tav>
                                      </p:tavLst>
                                    </p:anim>
                                    <p:anim calcmode="lin" valueType="num">
                                      <p:cBhvr additive="base">
                                        <p:cTn id="79"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500" fill="hold"/>
                                        <p:tgtEl>
                                          <p:spTgt spid="37"/>
                                        </p:tgtEl>
                                        <p:attrNameLst>
                                          <p:attrName>ppt_x</p:attrName>
                                        </p:attrNameLst>
                                      </p:cBhvr>
                                      <p:tavLst>
                                        <p:tav tm="0">
                                          <p:val>
                                            <p:strVal val="1+#ppt_w/2"/>
                                          </p:val>
                                        </p:tav>
                                        <p:tav tm="100000">
                                          <p:val>
                                            <p:strVal val="#ppt_x"/>
                                          </p:val>
                                        </p:tav>
                                      </p:tavLst>
                                    </p:anim>
                                    <p:anim calcmode="lin" valueType="num">
                                      <p:cBhvr additive="base">
                                        <p:cTn id="85" dur="500" fill="hold"/>
                                        <p:tgtEl>
                                          <p:spTgt spid="37"/>
                                        </p:tgtEl>
                                        <p:attrNameLst>
                                          <p:attrName>ppt_y</p:attrName>
                                        </p:attrNameLst>
                                      </p:cBhvr>
                                      <p:tavLst>
                                        <p:tav tm="0">
                                          <p:val>
                                            <p:strVal val="#ppt_y"/>
                                          </p:val>
                                        </p:tav>
                                        <p:tav tm="100000">
                                          <p:val>
                                            <p:strVal val="#ppt_y"/>
                                          </p:val>
                                        </p:tav>
                                      </p:tavLst>
                                    </p:anim>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1+#ppt_w/2"/>
                                          </p:val>
                                        </p:tav>
                                        <p:tav tm="100000">
                                          <p:val>
                                            <p:strVal val="#ppt_x"/>
                                          </p:val>
                                        </p:tav>
                                      </p:tavLst>
                                    </p:anim>
                                    <p:anim calcmode="lin" valueType="num">
                                      <p:cBhvr additive="base">
                                        <p:cTn id="98" dur="500" fill="hold"/>
                                        <p:tgtEl>
                                          <p:spTgt spid="40"/>
                                        </p:tgtEl>
                                        <p:attrNameLst>
                                          <p:attrName>ppt_y</p:attrName>
                                        </p:attrNameLst>
                                      </p:cBhvr>
                                      <p:tavLst>
                                        <p:tav tm="0">
                                          <p:val>
                                            <p:strVal val="#ppt_y"/>
                                          </p:val>
                                        </p:tav>
                                        <p:tav tm="100000">
                                          <p:val>
                                            <p:strVal val="#ppt_y"/>
                                          </p:val>
                                        </p:tav>
                                      </p:tavLst>
                                    </p:anim>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1+#ppt_w/2"/>
                                          </p:val>
                                        </p:tav>
                                        <p:tav tm="100000">
                                          <p:val>
                                            <p:strVal val="#ppt_x"/>
                                          </p:val>
                                        </p:tav>
                                      </p:tavLst>
                                    </p:anim>
                                    <p:anim calcmode="lin" valueType="num">
                                      <p:cBhvr additive="base">
                                        <p:cTn id="111" dur="500" fill="hold"/>
                                        <p:tgtEl>
                                          <p:spTgt spid="35"/>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2"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 calcmode="lin" valueType="num">
                                      <p:cBhvr additive="base">
                                        <p:cTn id="115" dur="500" fill="hold"/>
                                        <p:tgtEl>
                                          <p:spTgt spid="48"/>
                                        </p:tgtEl>
                                        <p:attrNameLst>
                                          <p:attrName>ppt_x</p:attrName>
                                        </p:attrNameLst>
                                      </p:cBhvr>
                                      <p:tavLst>
                                        <p:tav tm="0">
                                          <p:val>
                                            <p:strVal val="1+#ppt_w/2"/>
                                          </p:val>
                                        </p:tav>
                                        <p:tav tm="100000">
                                          <p:val>
                                            <p:strVal val="#ppt_x"/>
                                          </p:val>
                                        </p:tav>
                                      </p:tavLst>
                                    </p:anim>
                                    <p:anim calcmode="lin" valueType="num">
                                      <p:cBhvr additive="base">
                                        <p:cTn id="11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 calcmode="lin" valueType="num">
                                      <p:cBhvr additive="base">
                                        <p:cTn id="121" dur="500" fill="hold"/>
                                        <p:tgtEl>
                                          <p:spTgt spid="38"/>
                                        </p:tgtEl>
                                        <p:attrNameLst>
                                          <p:attrName>ppt_x</p:attrName>
                                        </p:attrNameLst>
                                      </p:cBhvr>
                                      <p:tavLst>
                                        <p:tav tm="0">
                                          <p:val>
                                            <p:strVal val="1+#ppt_w/2"/>
                                          </p:val>
                                        </p:tav>
                                        <p:tav tm="100000">
                                          <p:val>
                                            <p:strVal val="#ppt_x"/>
                                          </p:val>
                                        </p:tav>
                                      </p:tavLst>
                                    </p:anim>
                                    <p:anim calcmode="lin" valueType="num">
                                      <p:cBhvr additive="base">
                                        <p:cTn id="122" dur="500" fill="hold"/>
                                        <p:tgtEl>
                                          <p:spTgt spid="38"/>
                                        </p:tgtEl>
                                        <p:attrNameLst>
                                          <p:attrName>ppt_y</p:attrName>
                                        </p:attrNameLst>
                                      </p:cBhvr>
                                      <p:tavLst>
                                        <p:tav tm="0">
                                          <p:val>
                                            <p:strVal val="#ppt_y"/>
                                          </p:val>
                                        </p:tav>
                                        <p:tav tm="100000">
                                          <p:val>
                                            <p:strVal val="#ppt_y"/>
                                          </p:val>
                                        </p:tav>
                                      </p:tavLst>
                                    </p:anim>
                                  </p:childTnLst>
                                </p:cTn>
                              </p:par>
                            </p:childTnLst>
                          </p:cTn>
                        </p:par>
                        <p:par>
                          <p:cTn id="123" fill="hold">
                            <p:stCondLst>
                              <p:cond delay="500"/>
                            </p:stCondLst>
                            <p:childTnLst>
                              <p:par>
                                <p:cTn id="124" presetID="1" presetClass="entr" presetSubtype="0" fill="hold" nodeType="afterEffect">
                                  <p:stCondLst>
                                    <p:cond delay="0"/>
                                  </p:stCondLst>
                                  <p:childTnLst>
                                    <p:set>
                                      <p:cBhvr>
                                        <p:cTn id="125" dur="1" fill="hold">
                                          <p:stCondLst>
                                            <p:cond delay="0"/>
                                          </p:stCondLst>
                                        </p:cTn>
                                        <p:tgtEl>
                                          <p:spTgt spid="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4"/>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1+#ppt_w/2"/>
                                          </p:val>
                                        </p:tav>
                                        <p:tav tm="100000">
                                          <p:val>
                                            <p:strVal val="#ppt_x"/>
                                          </p:val>
                                        </p:tav>
                                      </p:tavLst>
                                    </p:anim>
                                    <p:anim calcmode="lin" valueType="num">
                                      <p:cBhvr additive="base">
                                        <p:cTn id="135" dur="500" fill="hold"/>
                                        <p:tgtEl>
                                          <p:spTgt spid="41"/>
                                        </p:tgtEl>
                                        <p:attrNameLst>
                                          <p:attrName>ppt_y</p:attrName>
                                        </p:attrNameLst>
                                      </p:cBhvr>
                                      <p:tavLst>
                                        <p:tav tm="0">
                                          <p:val>
                                            <p:strVal val="#ppt_y"/>
                                          </p:val>
                                        </p:tav>
                                        <p:tav tm="100000">
                                          <p:val>
                                            <p:strVal val="#ppt_y"/>
                                          </p:val>
                                        </p:tav>
                                      </p:tavLst>
                                    </p:anim>
                                  </p:childTnLst>
                                </p:cTn>
                              </p:par>
                            </p:childTnLst>
                          </p:cTn>
                        </p:par>
                        <p:par>
                          <p:cTn id="136" fill="hold">
                            <p:stCondLst>
                              <p:cond delay="500"/>
                            </p:stCondLst>
                            <p:childTnLst>
                              <p:par>
                                <p:cTn id="137" presetID="1" presetClass="entr" presetSubtype="0" fill="hold" nodeType="afterEffect">
                                  <p:stCondLst>
                                    <p:cond delay="0"/>
                                  </p:stCondLst>
                                  <p:childTnLst>
                                    <p:set>
                                      <p:cBhvr>
                                        <p:cTn id="138" dur="1" fill="hold">
                                          <p:stCondLst>
                                            <p:cond delay="0"/>
                                          </p:stCondLst>
                                        </p:cTn>
                                        <p:tgtEl>
                                          <p:spTgt spid="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P spid="24" grpId="0"/>
      <p:bldP spid="25"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8" grpId="0"/>
      <p:bldP spid="42" grpId="0"/>
      <p:bldP spid="43" grpId="0"/>
      <p:bldP spid="44" grpId="0"/>
      <p:bldP spid="45" grpId="0"/>
      <p:bldP spid="46" grpId="0"/>
      <p:bldP spid="9" grpId="0"/>
      <p:bldP spid="47" grpId="0"/>
      <p:bldP spid="48"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533400"/>
            <a:ext cx="43636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4: </a:t>
            </a:r>
            <a:r>
              <a:rPr lang="en-US" dirty="0" err="1" smtClean="0">
                <a:solidFill>
                  <a:srgbClr val="FFFF66"/>
                </a:solidFill>
              </a:rPr>
              <a:t>Karnaugh</a:t>
            </a:r>
            <a:r>
              <a:rPr lang="en-US" dirty="0" smtClean="0">
                <a:solidFill>
                  <a:srgbClr val="FFFF66"/>
                </a:solidFill>
              </a:rPr>
              <a:t> Maps (Cont..)</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772886" y="2180944"/>
            <a:ext cx="1371791" cy="2010056"/>
          </a:xfrm>
          <a:prstGeom prst="rect">
            <a:avLst/>
          </a:prstGeom>
        </p:spPr>
      </p:pic>
      <p:pic>
        <p:nvPicPr>
          <p:cNvPr id="3" name="Picture 2"/>
          <p:cNvPicPr>
            <a:picLocks noChangeAspect="1"/>
          </p:cNvPicPr>
          <p:nvPr/>
        </p:nvPicPr>
        <p:blipFill>
          <a:blip r:embed="rId4"/>
          <a:stretch>
            <a:fillRect/>
          </a:stretch>
        </p:blipFill>
        <p:spPr>
          <a:xfrm>
            <a:off x="772886" y="4191000"/>
            <a:ext cx="1381318" cy="1962424"/>
          </a:xfrm>
          <a:prstGeom prst="rect">
            <a:avLst/>
          </a:prstGeom>
        </p:spPr>
      </p:pic>
      <p:pic>
        <p:nvPicPr>
          <p:cNvPr id="4" name="Picture 3"/>
          <p:cNvPicPr>
            <a:picLocks noChangeAspect="1"/>
          </p:cNvPicPr>
          <p:nvPr/>
        </p:nvPicPr>
        <p:blipFill>
          <a:blip r:embed="rId5"/>
          <a:stretch>
            <a:fillRect/>
          </a:stretch>
        </p:blipFill>
        <p:spPr>
          <a:xfrm>
            <a:off x="2438400" y="2228576"/>
            <a:ext cx="1362265" cy="1962424"/>
          </a:xfrm>
          <a:prstGeom prst="rect">
            <a:avLst/>
          </a:prstGeom>
        </p:spPr>
      </p:pic>
      <p:pic>
        <p:nvPicPr>
          <p:cNvPr id="5" name="Picture 4"/>
          <p:cNvPicPr>
            <a:picLocks noChangeAspect="1"/>
          </p:cNvPicPr>
          <p:nvPr/>
        </p:nvPicPr>
        <p:blipFill>
          <a:blip r:embed="rId6"/>
          <a:stretch>
            <a:fillRect/>
          </a:stretch>
        </p:blipFill>
        <p:spPr>
          <a:xfrm>
            <a:off x="2428873" y="4191000"/>
            <a:ext cx="1371791" cy="1943371"/>
          </a:xfrm>
          <a:prstGeom prst="rect">
            <a:avLst/>
          </a:prstGeom>
        </p:spPr>
      </p:pic>
      <p:pic>
        <p:nvPicPr>
          <p:cNvPr id="6" name="Picture 5"/>
          <p:cNvPicPr>
            <a:picLocks noChangeAspect="1"/>
          </p:cNvPicPr>
          <p:nvPr/>
        </p:nvPicPr>
        <p:blipFill>
          <a:blip r:embed="rId7"/>
          <a:stretch>
            <a:fillRect/>
          </a:stretch>
        </p:blipFill>
        <p:spPr>
          <a:xfrm>
            <a:off x="4075333" y="2228576"/>
            <a:ext cx="1362265" cy="1962424"/>
          </a:xfrm>
          <a:prstGeom prst="rect">
            <a:avLst/>
          </a:prstGeom>
        </p:spPr>
      </p:pic>
      <p:pic>
        <p:nvPicPr>
          <p:cNvPr id="7" name="Picture 6"/>
          <p:cNvPicPr>
            <a:picLocks noChangeAspect="1"/>
          </p:cNvPicPr>
          <p:nvPr/>
        </p:nvPicPr>
        <p:blipFill>
          <a:blip r:embed="rId8"/>
          <a:stretch>
            <a:fillRect/>
          </a:stretch>
        </p:blipFill>
        <p:spPr>
          <a:xfrm>
            <a:off x="4046754" y="4200526"/>
            <a:ext cx="1390844" cy="1952898"/>
          </a:xfrm>
          <a:prstGeom prst="rect">
            <a:avLst/>
          </a:prstGeom>
        </p:spPr>
      </p:pic>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1353248522"/>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lnR w="38100" cap="flat" cmpd="sng" algn="ctr">
                          <a:solidFill>
                            <a:schemeClr val="tx1"/>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lnL w="38100" cap="flat" cmpd="sng" algn="ctr">
                          <a:solidFill>
                            <a:schemeClr val="tx1"/>
                          </a:solidFill>
                          <a:prstDash val="solid"/>
                          <a:round/>
                          <a:headEnd type="none" w="med" len="med"/>
                          <a:tailEnd type="none" w="med" len="med"/>
                        </a:lnL>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1353248522"/>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gridCol w="1016000"/>
                    <a:gridCol w="1016000"/>
                    <a:gridCol w="1016000"/>
                    <a:gridCol w="1016000"/>
                    <a:gridCol w="1016000"/>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r>
                  <a:tr h="370840">
                    <a:tc>
                      <a:txBody>
                        <a:bodyPr/>
                        <a:lstStyle/>
                        <a:p>
                          <a:endParaRPr lang="en-US"/>
                        </a:p>
                      </a:txBody>
                      <a:tcPr>
                        <a:blipFill rotWithShape="0">
                          <a:blip r:embed="rId9"/>
                          <a:stretch>
                            <a:fillRect t="-98387" r="-500599" b="-103226"/>
                          </a:stretch>
                        </a:blipFill>
                      </a:tcPr>
                    </a:tc>
                    <a:tc>
                      <a:txBody>
                        <a:bodyPr/>
                        <a:lstStyle/>
                        <a:p>
                          <a:endParaRPr lang="en-US"/>
                        </a:p>
                      </a:txBody>
                      <a:tcPr>
                        <a:blipFill rotWithShape="0">
                          <a:blip r:embed="rId9"/>
                          <a:stretch>
                            <a:fillRect l="-100000" t="-98387" r="-400599" b="-103226"/>
                          </a:stretch>
                        </a:blipFill>
                      </a:tcPr>
                    </a:tc>
                    <a:tc>
                      <a:txBody>
                        <a:bodyPr/>
                        <a:lstStyle/>
                        <a:p>
                          <a:endParaRPr lang="en-US"/>
                        </a:p>
                      </a:txBody>
                      <a:tcPr>
                        <a:lnR w="38100" cap="flat" cmpd="sng" algn="ctr">
                          <a:solidFill>
                            <a:schemeClr val="tx1"/>
                          </a:solidFill>
                          <a:prstDash val="solid"/>
                          <a:round/>
                          <a:headEnd type="none" w="med" len="med"/>
                          <a:tailEnd type="none" w="med" len="med"/>
                        </a:lnR>
                        <a:blipFill rotWithShape="0">
                          <a:blip r:embed="rId9"/>
                          <a:stretch>
                            <a:fillRect l="-200000" t="-98387" r="-300599" b="-103226"/>
                          </a:stretch>
                        </a:blipFill>
                      </a:tcPr>
                    </a:tc>
                    <a:tc>
                      <a:txBody>
                        <a:bodyPr/>
                        <a:lstStyle/>
                        <a:p>
                          <a:endParaRPr lang="en-US"/>
                        </a:p>
                      </a:txBody>
                      <a:tcPr>
                        <a:lnL w="38100" cap="flat" cmpd="sng" algn="ctr">
                          <a:solidFill>
                            <a:schemeClr val="tx1"/>
                          </a:solidFill>
                          <a:prstDash val="solid"/>
                          <a:round/>
                          <a:headEnd type="none" w="med" len="med"/>
                          <a:tailEnd type="none" w="med" len="med"/>
                        </a:lnL>
                        <a:blipFill rotWithShape="0">
                          <a:blip r:embed="rId9"/>
                          <a:stretch>
                            <a:fillRect l="-301807" t="-98387" r="-202410" b="-103226"/>
                          </a:stretch>
                        </a:blipFill>
                      </a:tcPr>
                    </a:tc>
                    <a:tc>
                      <a:txBody>
                        <a:bodyPr/>
                        <a:lstStyle/>
                        <a:p>
                          <a:endParaRPr lang="en-US"/>
                        </a:p>
                      </a:txBody>
                      <a:tcPr>
                        <a:blipFill rotWithShape="0">
                          <a:blip r:embed="rId9"/>
                          <a:stretch>
                            <a:fillRect l="-399401" t="-98387" r="-101198" b="-103226"/>
                          </a:stretch>
                        </a:blipFill>
                      </a:tcPr>
                    </a:tc>
                    <a:tc>
                      <a:txBody>
                        <a:bodyPr/>
                        <a:lstStyle/>
                        <a:p>
                          <a:endParaRPr lang="en-US"/>
                        </a:p>
                      </a:txBody>
                      <a:tcPr>
                        <a:blipFill rotWithShape="0">
                          <a:blip r:embed="rId9"/>
                          <a:stretch>
                            <a:fillRect l="-499401" t="-98387" r="-1198" b="-103226"/>
                          </a:stretch>
                        </a:blipFill>
                      </a:tcPr>
                    </a:tc>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extLst>
                        <a:ext uri="{9D8B030D-6E8A-4147-A177-3AD203B41FA5}">
                          <a16:colId xmlns="" xmlns:a16="http://schemas.microsoft.com/office/drawing/2014/main" val="20000"/>
                        </a:ext>
                      </a:extLst>
                    </a:gridCol>
                    <a:gridCol w="704850">
                      <a:extLst>
                        <a:ext uri="{9D8B030D-6E8A-4147-A177-3AD203B41FA5}">
                          <a16:colId xmlns="" xmlns:a16="http://schemas.microsoft.com/office/drawing/2014/main" val="20001"/>
                        </a:ext>
                      </a:extLst>
                    </a:gridCol>
                    <a:gridCol w="704850">
                      <a:extLst>
                        <a:ext uri="{9D8B030D-6E8A-4147-A177-3AD203B41FA5}">
                          <a16:colId xmlns="" xmlns:a16="http://schemas.microsoft.com/office/drawing/2014/main" val="20002"/>
                        </a:ext>
                      </a:extLst>
                    </a:gridCol>
                    <a:gridCol w="704850">
                      <a:extLst>
                        <a:ext uri="{9D8B030D-6E8A-4147-A177-3AD203B41FA5}">
                          <a16:colId xmlns="" xmlns:a16="http://schemas.microsoft.com/office/drawing/2014/main" val="20003"/>
                        </a:ext>
                      </a:extLst>
                    </a:gridCol>
                  </a:tblGrid>
                  <a:tr h="37084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𝐽</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𝐾</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3"/>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gridCol w="704850"/>
                    <a:gridCol w="704850"/>
                    <a:gridCol w="704850"/>
                  </a:tblGrid>
                  <a:tr h="45720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endParaRPr lang="en-US"/>
                        </a:p>
                      </a:txBody>
                      <a:tcPr>
                        <a:blipFill rotWithShape="0">
                          <a:blip r:embed="rId10"/>
                          <a:stretch>
                            <a:fillRect t="-122951" r="-301724" b="-300000"/>
                          </a:stretch>
                        </a:blipFill>
                      </a:tcPr>
                    </a:tc>
                    <a:tc>
                      <a:txBody>
                        <a:bodyPr/>
                        <a:lstStyle/>
                        <a:p>
                          <a:endParaRPr lang="en-US"/>
                        </a:p>
                      </a:txBody>
                      <a:tcPr>
                        <a:blipFill rotWithShape="0">
                          <a:blip r:embed="rId10"/>
                          <a:stretch>
                            <a:fillRect l="-100000" t="-122951" r="-201724" b="-300000"/>
                          </a:stretch>
                        </a:blipFill>
                      </a:tcPr>
                    </a:tc>
                    <a:tc>
                      <a:txBody>
                        <a:bodyPr/>
                        <a:lstStyle/>
                        <a:p>
                          <a:endParaRPr lang="en-US"/>
                        </a:p>
                      </a:txBody>
                      <a:tcPr>
                        <a:blipFill rotWithShape="0">
                          <a:blip r:embed="rId10"/>
                          <a:stretch>
                            <a:fillRect l="-200000" t="-122951" r="-101724" b="-300000"/>
                          </a:stretch>
                        </a:blipFill>
                      </a:tcPr>
                    </a:tc>
                    <a:tc>
                      <a:txBody>
                        <a:bodyPr/>
                        <a:lstStyle/>
                        <a:p>
                          <a:endParaRPr lang="en-US"/>
                        </a:p>
                      </a:txBody>
                      <a:tcPr>
                        <a:blipFill rotWithShape="0">
                          <a:blip r:embed="rId10"/>
                          <a:stretch>
                            <a:fillRect l="-300000" t="-122951" r="-1724" b="-300000"/>
                          </a:stretch>
                        </a:blipFill>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23" name="TextBox 22"/>
              <p:cNvSpPr txBox="1"/>
              <p:nvPr/>
            </p:nvSpPr>
            <p:spPr>
              <a:xfrm>
                <a:off x="5426712" y="4043604"/>
                <a:ext cx="521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5426712" y="4043604"/>
                <a:ext cx="521233" cy="369332"/>
              </a:xfrm>
              <a:prstGeom prst="rect">
                <a:avLst/>
              </a:prstGeom>
              <a:blipFill rotWithShape="0">
                <a:blip r:embed="rId11"/>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426712" y="4412936"/>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5426712" y="4412936"/>
                <a:ext cx="521232" cy="369332"/>
              </a:xfrm>
              <a:prstGeom prst="rect">
                <a:avLst/>
              </a:prstGeom>
              <a:blipFill rotWithShape="0">
                <a:blip r:embed="rId12"/>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37598" y="4782268"/>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5437598" y="4782268"/>
                <a:ext cx="521232" cy="369332"/>
              </a:xfrm>
              <a:prstGeom prst="rect">
                <a:avLst/>
              </a:prstGeom>
              <a:blipFill rotWithShape="0">
                <a:blip r:embed="rId1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939820" y="4037150"/>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6939820" y="4037150"/>
                <a:ext cx="450700" cy="369332"/>
              </a:xfrm>
              <a:prstGeom prst="rect">
                <a:avLst/>
              </a:prstGeom>
              <a:blipFill rotWithShape="0">
                <a:blip r:embed="rId1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939820" y="4406482"/>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6939820" y="4406482"/>
                <a:ext cx="450700" cy="369332"/>
              </a:xfrm>
              <a:prstGeom prst="rect">
                <a:avLst/>
              </a:prstGeom>
              <a:blipFill rotWithShape="0">
                <a:blip r:embed="rId15"/>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50705" y="4775814"/>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6950705" y="4775814"/>
                <a:ext cx="450700" cy="369332"/>
              </a:xfrm>
              <a:prstGeom prst="rect">
                <a:avLst/>
              </a:prstGeom>
              <a:blipFill rotWithShape="0">
                <a:blip r:embed="rId1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560306" y="4050382"/>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560306" y="4050382"/>
                <a:ext cx="529247" cy="369332"/>
              </a:xfrm>
              <a:prstGeom prst="rect">
                <a:avLst/>
              </a:prstGeom>
              <a:blipFill rotWithShape="0">
                <a:blip r:embed="rId1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0306" y="4419714"/>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0306" y="4419714"/>
                <a:ext cx="529247" cy="369332"/>
              </a:xfrm>
              <a:prstGeom prst="rect">
                <a:avLst/>
              </a:prstGeom>
              <a:blipFill rotWithShape="0">
                <a:blip r:embed="rId1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560306" y="4789046"/>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7560306" y="4789046"/>
                <a:ext cx="529247" cy="369332"/>
              </a:xfrm>
              <a:prstGeom prst="rect">
                <a:avLst/>
              </a:prstGeom>
              <a:blipFill rotWithShape="0">
                <a:blip r:embed="rId19"/>
                <a:stretch>
                  <a:fillRect b="-1667"/>
                </a:stretch>
              </a:blipFill>
            </p:spPr>
            <p:txBody>
              <a:bodyPr/>
              <a:lstStyle/>
              <a:p>
                <a:r>
                  <a:rPr lang="en-US">
                    <a:noFill/>
                  </a:rPr>
                  <a:t> </a:t>
                </a:r>
              </a:p>
            </p:txBody>
          </p:sp>
        </mc:Fallback>
      </mc:AlternateContent>
      <p:sp>
        <p:nvSpPr>
          <p:cNvPr id="33" name="TextBox 32"/>
          <p:cNvSpPr txBox="1"/>
          <p:nvPr/>
        </p:nvSpPr>
        <p:spPr>
          <a:xfrm>
            <a:off x="5870743" y="405038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4" name="TextBox 33"/>
          <p:cNvSpPr txBox="1"/>
          <p:nvPr/>
        </p:nvSpPr>
        <p:spPr>
          <a:xfrm>
            <a:off x="5870743" y="4419714"/>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5" name="TextBox 34"/>
          <p:cNvSpPr txBox="1"/>
          <p:nvPr/>
        </p:nvSpPr>
        <p:spPr>
          <a:xfrm>
            <a:off x="5875869" y="481001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6" name="TextBox 35"/>
          <p:cNvSpPr txBox="1"/>
          <p:nvPr/>
        </p:nvSpPr>
        <p:spPr>
          <a:xfrm>
            <a:off x="7259590" y="4055033"/>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7" name="TextBox 36"/>
          <p:cNvSpPr txBox="1"/>
          <p:nvPr/>
        </p:nvSpPr>
        <p:spPr>
          <a:xfrm>
            <a:off x="7270475" y="4418822"/>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8" name="TextBox 37"/>
          <p:cNvSpPr txBox="1"/>
          <p:nvPr/>
        </p:nvSpPr>
        <p:spPr>
          <a:xfrm>
            <a:off x="7269842" y="4798835"/>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9" name="TextBox 38"/>
          <p:cNvSpPr txBox="1"/>
          <p:nvPr/>
        </p:nvSpPr>
        <p:spPr>
          <a:xfrm>
            <a:off x="8009474" y="4050382"/>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40" name="TextBox 39"/>
          <p:cNvSpPr txBox="1"/>
          <p:nvPr/>
        </p:nvSpPr>
        <p:spPr>
          <a:xfrm>
            <a:off x="8009474" y="441971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1" name="TextBox 40"/>
          <p:cNvSpPr txBox="1"/>
          <p:nvPr/>
        </p:nvSpPr>
        <p:spPr>
          <a:xfrm>
            <a:off x="8009474" y="4789046"/>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8" name="TextBox 7"/>
          <p:cNvSpPr txBox="1"/>
          <p:nvPr/>
        </p:nvSpPr>
        <p:spPr>
          <a:xfrm>
            <a:off x="4709159" y="2898857"/>
            <a:ext cx="287258" cy="338554"/>
          </a:xfrm>
          <a:prstGeom prst="rect">
            <a:avLst/>
          </a:prstGeom>
          <a:noFill/>
        </p:spPr>
        <p:txBody>
          <a:bodyPr wrap="none" rtlCol="0">
            <a:spAutoFit/>
          </a:bodyPr>
          <a:lstStyle/>
          <a:p>
            <a:r>
              <a:rPr lang="en-US" sz="1600" dirty="0" smtClean="0"/>
              <a:t>0</a:t>
            </a:r>
            <a:endParaRPr lang="en-US" sz="1600" dirty="0"/>
          </a:p>
        </p:txBody>
      </p:sp>
      <p:sp>
        <p:nvSpPr>
          <p:cNvPr id="42" name="TextBox 41"/>
          <p:cNvSpPr txBox="1"/>
          <p:nvPr/>
        </p:nvSpPr>
        <p:spPr>
          <a:xfrm>
            <a:off x="4689690" y="4843046"/>
            <a:ext cx="332142" cy="338554"/>
          </a:xfrm>
          <a:prstGeom prst="rect">
            <a:avLst/>
          </a:prstGeom>
          <a:noFill/>
        </p:spPr>
        <p:txBody>
          <a:bodyPr wrap="none" rtlCol="0">
            <a:spAutoFit/>
          </a:bodyPr>
          <a:lstStyle/>
          <a:p>
            <a:r>
              <a:rPr lang="en-US" sz="1600" dirty="0"/>
              <a:t>X</a:t>
            </a:r>
          </a:p>
        </p:txBody>
      </p:sp>
      <p:sp>
        <p:nvSpPr>
          <p:cNvPr id="43" name="TextBox 42"/>
          <p:cNvSpPr txBox="1"/>
          <p:nvPr/>
        </p:nvSpPr>
        <p:spPr>
          <a:xfrm>
            <a:off x="3074126" y="2901035"/>
            <a:ext cx="332142" cy="338554"/>
          </a:xfrm>
          <a:prstGeom prst="rect">
            <a:avLst/>
          </a:prstGeom>
          <a:noFill/>
        </p:spPr>
        <p:txBody>
          <a:bodyPr wrap="none" rtlCol="0">
            <a:spAutoFit/>
          </a:bodyPr>
          <a:lstStyle/>
          <a:p>
            <a:r>
              <a:rPr lang="en-US" sz="1600" dirty="0"/>
              <a:t>X</a:t>
            </a:r>
          </a:p>
        </p:txBody>
      </p:sp>
      <p:sp>
        <p:nvSpPr>
          <p:cNvPr id="44" name="TextBox 43"/>
          <p:cNvSpPr txBox="1"/>
          <p:nvPr/>
        </p:nvSpPr>
        <p:spPr>
          <a:xfrm>
            <a:off x="1397726" y="2885794"/>
            <a:ext cx="287258" cy="338554"/>
          </a:xfrm>
          <a:prstGeom prst="rect">
            <a:avLst/>
          </a:prstGeom>
          <a:noFill/>
        </p:spPr>
        <p:txBody>
          <a:bodyPr wrap="none" rtlCol="0">
            <a:spAutoFit/>
          </a:bodyPr>
          <a:lstStyle/>
          <a:p>
            <a:r>
              <a:rPr lang="en-US" sz="1600" dirty="0"/>
              <a:t>1</a:t>
            </a:r>
          </a:p>
        </p:txBody>
      </p:sp>
      <p:sp>
        <p:nvSpPr>
          <p:cNvPr id="45" name="TextBox 44"/>
          <p:cNvSpPr txBox="1"/>
          <p:nvPr/>
        </p:nvSpPr>
        <p:spPr>
          <a:xfrm>
            <a:off x="1410789" y="4863737"/>
            <a:ext cx="332142" cy="338554"/>
          </a:xfrm>
          <a:prstGeom prst="rect">
            <a:avLst/>
          </a:prstGeom>
          <a:noFill/>
        </p:spPr>
        <p:txBody>
          <a:bodyPr wrap="none" rtlCol="0">
            <a:spAutoFit/>
          </a:bodyPr>
          <a:lstStyle/>
          <a:p>
            <a:r>
              <a:rPr lang="en-US" sz="1600" dirty="0"/>
              <a:t>X</a:t>
            </a:r>
          </a:p>
        </p:txBody>
      </p:sp>
      <p:sp>
        <p:nvSpPr>
          <p:cNvPr id="46" name="TextBox 45"/>
          <p:cNvSpPr txBox="1"/>
          <p:nvPr/>
        </p:nvSpPr>
        <p:spPr>
          <a:xfrm>
            <a:off x="3061063" y="4843046"/>
            <a:ext cx="287258" cy="338554"/>
          </a:xfrm>
          <a:prstGeom prst="rect">
            <a:avLst/>
          </a:prstGeom>
          <a:noFill/>
        </p:spPr>
        <p:txBody>
          <a:bodyPr wrap="none" rtlCol="0">
            <a:spAutoFit/>
          </a:bodyPr>
          <a:lstStyle/>
          <a:p>
            <a:r>
              <a:rPr lang="en-US" sz="1600" dirty="0" smtClean="0"/>
              <a:t>0</a:t>
            </a:r>
            <a:endParaRPr lang="en-US" sz="1600" dirty="0"/>
          </a:p>
        </p:txBody>
      </p:sp>
      <p:sp>
        <p:nvSpPr>
          <p:cNvPr id="9" name="TextBox 8"/>
          <p:cNvSpPr txBox="1"/>
          <p:nvPr/>
        </p:nvSpPr>
        <p:spPr>
          <a:xfrm>
            <a:off x="6565195" y="405038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7" name="TextBox 46"/>
          <p:cNvSpPr txBox="1"/>
          <p:nvPr/>
        </p:nvSpPr>
        <p:spPr>
          <a:xfrm>
            <a:off x="6563222" y="4412905"/>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8" name="TextBox 47"/>
          <p:cNvSpPr txBox="1"/>
          <p:nvPr/>
        </p:nvSpPr>
        <p:spPr>
          <a:xfrm>
            <a:off x="6557821" y="4789046"/>
            <a:ext cx="300082" cy="369332"/>
          </a:xfrm>
          <a:prstGeom prst="rect">
            <a:avLst/>
          </a:prstGeom>
          <a:noFill/>
        </p:spPr>
        <p:txBody>
          <a:bodyPr wrap="none" rtlCol="0">
            <a:spAutoFit/>
          </a:bodyPr>
          <a:lstStyle/>
          <a:p>
            <a:r>
              <a:rPr lang="en-US" sz="1800" b="1" dirty="0">
                <a:solidFill>
                  <a:schemeClr val="tx2">
                    <a:lumMod val="50000"/>
                  </a:schemeClr>
                </a:solidFill>
              </a:rPr>
              <a:t>1</a:t>
            </a:r>
          </a:p>
        </p:txBody>
      </p:sp>
    </p:spTree>
    <p:extLst>
      <p:ext uri="{BB962C8B-B14F-4D97-AF65-F5344CB8AC3E}">
        <p14:creationId xmlns:p14="http://schemas.microsoft.com/office/powerpoint/2010/main" val="2843217022"/>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1+#ppt_w/2"/>
                                          </p:val>
                                        </p:tav>
                                        <p:tav tm="100000">
                                          <p:val>
                                            <p:strVal val="#ppt_x"/>
                                          </p:val>
                                        </p:tav>
                                      </p:tavLst>
                                    </p:anim>
                                    <p:anim calcmode="lin" valueType="num">
                                      <p:cBhvr additive="base">
                                        <p:cTn id="49" dur="500" fill="hold"/>
                                        <p:tgtEl>
                                          <p:spTgt spid="36"/>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1+#ppt_w/2"/>
                                          </p:val>
                                        </p:tav>
                                        <p:tav tm="100000">
                                          <p:val>
                                            <p:strVal val="#ppt_x"/>
                                          </p:val>
                                        </p:tav>
                                      </p:tavLst>
                                    </p:anim>
                                    <p:anim calcmode="lin" valueType="num">
                                      <p:cBhvr additive="base">
                                        <p:cTn id="75" dur="500" fill="hold"/>
                                        <p:tgtEl>
                                          <p:spTgt spid="34"/>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1+#ppt_w/2"/>
                                          </p:val>
                                        </p:tav>
                                        <p:tav tm="100000">
                                          <p:val>
                                            <p:strVal val="#ppt_x"/>
                                          </p:val>
                                        </p:tav>
                                      </p:tavLst>
                                    </p:anim>
                                    <p:anim calcmode="lin" valueType="num">
                                      <p:cBhvr additive="base">
                                        <p:cTn id="79"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500" fill="hold"/>
                                        <p:tgtEl>
                                          <p:spTgt spid="37"/>
                                        </p:tgtEl>
                                        <p:attrNameLst>
                                          <p:attrName>ppt_x</p:attrName>
                                        </p:attrNameLst>
                                      </p:cBhvr>
                                      <p:tavLst>
                                        <p:tav tm="0">
                                          <p:val>
                                            <p:strVal val="1+#ppt_w/2"/>
                                          </p:val>
                                        </p:tav>
                                        <p:tav tm="100000">
                                          <p:val>
                                            <p:strVal val="#ppt_x"/>
                                          </p:val>
                                        </p:tav>
                                      </p:tavLst>
                                    </p:anim>
                                    <p:anim calcmode="lin" valueType="num">
                                      <p:cBhvr additive="base">
                                        <p:cTn id="85" dur="500" fill="hold"/>
                                        <p:tgtEl>
                                          <p:spTgt spid="37"/>
                                        </p:tgtEl>
                                        <p:attrNameLst>
                                          <p:attrName>ppt_y</p:attrName>
                                        </p:attrNameLst>
                                      </p:cBhvr>
                                      <p:tavLst>
                                        <p:tav tm="0">
                                          <p:val>
                                            <p:strVal val="#ppt_y"/>
                                          </p:val>
                                        </p:tav>
                                        <p:tav tm="100000">
                                          <p:val>
                                            <p:strVal val="#ppt_y"/>
                                          </p:val>
                                        </p:tav>
                                      </p:tavLst>
                                    </p:anim>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1+#ppt_w/2"/>
                                          </p:val>
                                        </p:tav>
                                        <p:tav tm="100000">
                                          <p:val>
                                            <p:strVal val="#ppt_x"/>
                                          </p:val>
                                        </p:tav>
                                      </p:tavLst>
                                    </p:anim>
                                    <p:anim calcmode="lin" valueType="num">
                                      <p:cBhvr additive="base">
                                        <p:cTn id="98" dur="500" fill="hold"/>
                                        <p:tgtEl>
                                          <p:spTgt spid="40"/>
                                        </p:tgtEl>
                                        <p:attrNameLst>
                                          <p:attrName>ppt_y</p:attrName>
                                        </p:attrNameLst>
                                      </p:cBhvr>
                                      <p:tavLst>
                                        <p:tav tm="0">
                                          <p:val>
                                            <p:strVal val="#ppt_y"/>
                                          </p:val>
                                        </p:tav>
                                        <p:tav tm="100000">
                                          <p:val>
                                            <p:strVal val="#ppt_y"/>
                                          </p:val>
                                        </p:tav>
                                      </p:tavLst>
                                    </p:anim>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1+#ppt_w/2"/>
                                          </p:val>
                                        </p:tav>
                                        <p:tav tm="100000">
                                          <p:val>
                                            <p:strVal val="#ppt_x"/>
                                          </p:val>
                                        </p:tav>
                                      </p:tavLst>
                                    </p:anim>
                                    <p:anim calcmode="lin" valueType="num">
                                      <p:cBhvr additive="base">
                                        <p:cTn id="111" dur="500" fill="hold"/>
                                        <p:tgtEl>
                                          <p:spTgt spid="35"/>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2"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 calcmode="lin" valueType="num">
                                      <p:cBhvr additive="base">
                                        <p:cTn id="115" dur="500" fill="hold"/>
                                        <p:tgtEl>
                                          <p:spTgt spid="48"/>
                                        </p:tgtEl>
                                        <p:attrNameLst>
                                          <p:attrName>ppt_x</p:attrName>
                                        </p:attrNameLst>
                                      </p:cBhvr>
                                      <p:tavLst>
                                        <p:tav tm="0">
                                          <p:val>
                                            <p:strVal val="1+#ppt_w/2"/>
                                          </p:val>
                                        </p:tav>
                                        <p:tav tm="100000">
                                          <p:val>
                                            <p:strVal val="#ppt_x"/>
                                          </p:val>
                                        </p:tav>
                                      </p:tavLst>
                                    </p:anim>
                                    <p:anim calcmode="lin" valueType="num">
                                      <p:cBhvr additive="base">
                                        <p:cTn id="11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 calcmode="lin" valueType="num">
                                      <p:cBhvr additive="base">
                                        <p:cTn id="121" dur="500" fill="hold"/>
                                        <p:tgtEl>
                                          <p:spTgt spid="38"/>
                                        </p:tgtEl>
                                        <p:attrNameLst>
                                          <p:attrName>ppt_x</p:attrName>
                                        </p:attrNameLst>
                                      </p:cBhvr>
                                      <p:tavLst>
                                        <p:tav tm="0">
                                          <p:val>
                                            <p:strVal val="1+#ppt_w/2"/>
                                          </p:val>
                                        </p:tav>
                                        <p:tav tm="100000">
                                          <p:val>
                                            <p:strVal val="#ppt_x"/>
                                          </p:val>
                                        </p:tav>
                                      </p:tavLst>
                                    </p:anim>
                                    <p:anim calcmode="lin" valueType="num">
                                      <p:cBhvr additive="base">
                                        <p:cTn id="122" dur="500" fill="hold"/>
                                        <p:tgtEl>
                                          <p:spTgt spid="38"/>
                                        </p:tgtEl>
                                        <p:attrNameLst>
                                          <p:attrName>ppt_y</p:attrName>
                                        </p:attrNameLst>
                                      </p:cBhvr>
                                      <p:tavLst>
                                        <p:tav tm="0">
                                          <p:val>
                                            <p:strVal val="#ppt_y"/>
                                          </p:val>
                                        </p:tav>
                                        <p:tav tm="100000">
                                          <p:val>
                                            <p:strVal val="#ppt_y"/>
                                          </p:val>
                                        </p:tav>
                                      </p:tavLst>
                                    </p:anim>
                                  </p:childTnLst>
                                </p:cTn>
                              </p:par>
                            </p:childTnLst>
                          </p:cTn>
                        </p:par>
                        <p:par>
                          <p:cTn id="123" fill="hold">
                            <p:stCondLst>
                              <p:cond delay="500"/>
                            </p:stCondLst>
                            <p:childTnLst>
                              <p:par>
                                <p:cTn id="124" presetID="1" presetClass="entr" presetSubtype="0" fill="hold" nodeType="afterEffect">
                                  <p:stCondLst>
                                    <p:cond delay="0"/>
                                  </p:stCondLst>
                                  <p:childTnLst>
                                    <p:set>
                                      <p:cBhvr>
                                        <p:cTn id="125" dur="1" fill="hold">
                                          <p:stCondLst>
                                            <p:cond delay="0"/>
                                          </p:stCondLst>
                                        </p:cTn>
                                        <p:tgtEl>
                                          <p:spTgt spid="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4"/>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1+#ppt_w/2"/>
                                          </p:val>
                                        </p:tav>
                                        <p:tav tm="100000">
                                          <p:val>
                                            <p:strVal val="#ppt_x"/>
                                          </p:val>
                                        </p:tav>
                                      </p:tavLst>
                                    </p:anim>
                                    <p:anim calcmode="lin" valueType="num">
                                      <p:cBhvr additive="base">
                                        <p:cTn id="135" dur="500" fill="hold"/>
                                        <p:tgtEl>
                                          <p:spTgt spid="41"/>
                                        </p:tgtEl>
                                        <p:attrNameLst>
                                          <p:attrName>ppt_y</p:attrName>
                                        </p:attrNameLst>
                                      </p:cBhvr>
                                      <p:tavLst>
                                        <p:tav tm="0">
                                          <p:val>
                                            <p:strVal val="#ppt_y"/>
                                          </p:val>
                                        </p:tav>
                                        <p:tav tm="100000">
                                          <p:val>
                                            <p:strVal val="#ppt_y"/>
                                          </p:val>
                                        </p:tav>
                                      </p:tavLst>
                                    </p:anim>
                                  </p:childTnLst>
                                </p:cTn>
                              </p:par>
                            </p:childTnLst>
                          </p:cTn>
                        </p:par>
                        <p:par>
                          <p:cTn id="136" fill="hold">
                            <p:stCondLst>
                              <p:cond delay="500"/>
                            </p:stCondLst>
                            <p:childTnLst>
                              <p:par>
                                <p:cTn id="137" presetID="1" presetClass="entr" presetSubtype="0" fill="hold" nodeType="afterEffect">
                                  <p:stCondLst>
                                    <p:cond delay="0"/>
                                  </p:stCondLst>
                                  <p:childTnLst>
                                    <p:set>
                                      <p:cBhvr>
                                        <p:cTn id="138" dur="1" fill="hold">
                                          <p:stCondLst>
                                            <p:cond delay="0"/>
                                          </p:stCondLst>
                                        </p:cTn>
                                        <p:tgtEl>
                                          <p:spTgt spid="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P spid="24" grpId="0"/>
      <p:bldP spid="25"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8" grpId="0"/>
      <p:bldP spid="42" grpId="0"/>
      <p:bldP spid="43" grpId="0"/>
      <p:bldP spid="44" grpId="0"/>
      <p:bldP spid="45" grpId="0"/>
      <p:bldP spid="46" grpId="0"/>
      <p:bldP spid="9" grpId="0"/>
      <p:bldP spid="47" grpId="0"/>
      <p:bldP spid="48"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533400"/>
            <a:ext cx="43636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4: </a:t>
            </a:r>
            <a:r>
              <a:rPr lang="en-US" dirty="0" err="1" smtClean="0">
                <a:solidFill>
                  <a:srgbClr val="FFFF66"/>
                </a:solidFill>
              </a:rPr>
              <a:t>Karnaugh</a:t>
            </a:r>
            <a:r>
              <a:rPr lang="en-US" dirty="0" smtClean="0">
                <a:solidFill>
                  <a:srgbClr val="FFFF66"/>
                </a:solidFill>
              </a:rPr>
              <a:t> Maps (Cont..)</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772886" y="2180944"/>
            <a:ext cx="1371791" cy="2010056"/>
          </a:xfrm>
          <a:prstGeom prst="rect">
            <a:avLst/>
          </a:prstGeom>
        </p:spPr>
      </p:pic>
      <p:pic>
        <p:nvPicPr>
          <p:cNvPr id="3" name="Picture 2"/>
          <p:cNvPicPr>
            <a:picLocks noChangeAspect="1"/>
          </p:cNvPicPr>
          <p:nvPr/>
        </p:nvPicPr>
        <p:blipFill>
          <a:blip r:embed="rId4"/>
          <a:stretch>
            <a:fillRect/>
          </a:stretch>
        </p:blipFill>
        <p:spPr>
          <a:xfrm>
            <a:off x="772886" y="4191000"/>
            <a:ext cx="1381318" cy="1962424"/>
          </a:xfrm>
          <a:prstGeom prst="rect">
            <a:avLst/>
          </a:prstGeom>
        </p:spPr>
      </p:pic>
      <p:pic>
        <p:nvPicPr>
          <p:cNvPr id="4" name="Picture 3"/>
          <p:cNvPicPr>
            <a:picLocks noChangeAspect="1"/>
          </p:cNvPicPr>
          <p:nvPr/>
        </p:nvPicPr>
        <p:blipFill>
          <a:blip r:embed="rId5"/>
          <a:stretch>
            <a:fillRect/>
          </a:stretch>
        </p:blipFill>
        <p:spPr>
          <a:xfrm>
            <a:off x="2438400" y="2228576"/>
            <a:ext cx="1362265" cy="1962424"/>
          </a:xfrm>
          <a:prstGeom prst="rect">
            <a:avLst/>
          </a:prstGeom>
        </p:spPr>
      </p:pic>
      <p:pic>
        <p:nvPicPr>
          <p:cNvPr id="5" name="Picture 4"/>
          <p:cNvPicPr>
            <a:picLocks noChangeAspect="1"/>
          </p:cNvPicPr>
          <p:nvPr/>
        </p:nvPicPr>
        <p:blipFill>
          <a:blip r:embed="rId6"/>
          <a:stretch>
            <a:fillRect/>
          </a:stretch>
        </p:blipFill>
        <p:spPr>
          <a:xfrm>
            <a:off x="2428873" y="4191000"/>
            <a:ext cx="1371791" cy="1943371"/>
          </a:xfrm>
          <a:prstGeom prst="rect">
            <a:avLst/>
          </a:prstGeom>
        </p:spPr>
      </p:pic>
      <p:pic>
        <p:nvPicPr>
          <p:cNvPr id="6" name="Picture 5"/>
          <p:cNvPicPr>
            <a:picLocks noChangeAspect="1"/>
          </p:cNvPicPr>
          <p:nvPr/>
        </p:nvPicPr>
        <p:blipFill>
          <a:blip r:embed="rId7"/>
          <a:stretch>
            <a:fillRect/>
          </a:stretch>
        </p:blipFill>
        <p:spPr>
          <a:xfrm>
            <a:off x="4075333" y="2228576"/>
            <a:ext cx="1362265" cy="1962424"/>
          </a:xfrm>
          <a:prstGeom prst="rect">
            <a:avLst/>
          </a:prstGeom>
        </p:spPr>
      </p:pic>
      <p:pic>
        <p:nvPicPr>
          <p:cNvPr id="7" name="Picture 6"/>
          <p:cNvPicPr>
            <a:picLocks noChangeAspect="1"/>
          </p:cNvPicPr>
          <p:nvPr/>
        </p:nvPicPr>
        <p:blipFill>
          <a:blip r:embed="rId8"/>
          <a:stretch>
            <a:fillRect/>
          </a:stretch>
        </p:blipFill>
        <p:spPr>
          <a:xfrm>
            <a:off x="4046754" y="4200526"/>
            <a:ext cx="1390844" cy="1952898"/>
          </a:xfrm>
          <a:prstGeom prst="rect">
            <a:avLst/>
          </a:prstGeom>
        </p:spPr>
      </p:pic>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3020291018"/>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lnR w="38100" cap="flat" cmpd="sng" algn="ctr">
                          <a:solidFill>
                            <a:schemeClr val="tx1"/>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lnL w="38100" cap="flat" cmpd="sng" algn="ctr">
                          <a:solidFill>
                            <a:schemeClr val="tx1"/>
                          </a:solidFill>
                          <a:prstDash val="solid"/>
                          <a:round/>
                          <a:headEnd type="none" w="med" len="med"/>
                          <a:tailEnd type="none" w="med" len="med"/>
                        </a:lnL>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3020291018"/>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gridCol w="1016000"/>
                    <a:gridCol w="1016000"/>
                    <a:gridCol w="1016000"/>
                    <a:gridCol w="1016000"/>
                    <a:gridCol w="1016000"/>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r>
                  <a:tr h="370840">
                    <a:tc>
                      <a:txBody>
                        <a:bodyPr/>
                        <a:lstStyle/>
                        <a:p>
                          <a:endParaRPr lang="en-US"/>
                        </a:p>
                      </a:txBody>
                      <a:tcPr>
                        <a:blipFill rotWithShape="0">
                          <a:blip r:embed="rId9"/>
                          <a:stretch>
                            <a:fillRect t="-98387" r="-500599" b="-103226"/>
                          </a:stretch>
                        </a:blipFill>
                      </a:tcPr>
                    </a:tc>
                    <a:tc>
                      <a:txBody>
                        <a:bodyPr/>
                        <a:lstStyle/>
                        <a:p>
                          <a:endParaRPr lang="en-US"/>
                        </a:p>
                      </a:txBody>
                      <a:tcPr>
                        <a:blipFill rotWithShape="0">
                          <a:blip r:embed="rId9"/>
                          <a:stretch>
                            <a:fillRect l="-100000" t="-98387" r="-400599" b="-103226"/>
                          </a:stretch>
                        </a:blipFill>
                      </a:tcPr>
                    </a:tc>
                    <a:tc>
                      <a:txBody>
                        <a:bodyPr/>
                        <a:lstStyle/>
                        <a:p>
                          <a:endParaRPr lang="en-US"/>
                        </a:p>
                      </a:txBody>
                      <a:tcPr>
                        <a:lnR w="38100" cap="flat" cmpd="sng" algn="ctr">
                          <a:solidFill>
                            <a:schemeClr val="tx1"/>
                          </a:solidFill>
                          <a:prstDash val="solid"/>
                          <a:round/>
                          <a:headEnd type="none" w="med" len="med"/>
                          <a:tailEnd type="none" w="med" len="med"/>
                        </a:lnR>
                        <a:blipFill rotWithShape="0">
                          <a:blip r:embed="rId9"/>
                          <a:stretch>
                            <a:fillRect l="-200000" t="-98387" r="-300599" b="-103226"/>
                          </a:stretch>
                        </a:blipFill>
                      </a:tcPr>
                    </a:tc>
                    <a:tc>
                      <a:txBody>
                        <a:bodyPr/>
                        <a:lstStyle/>
                        <a:p>
                          <a:endParaRPr lang="en-US"/>
                        </a:p>
                      </a:txBody>
                      <a:tcPr>
                        <a:lnL w="38100" cap="flat" cmpd="sng" algn="ctr">
                          <a:solidFill>
                            <a:schemeClr val="tx1"/>
                          </a:solidFill>
                          <a:prstDash val="solid"/>
                          <a:round/>
                          <a:headEnd type="none" w="med" len="med"/>
                          <a:tailEnd type="none" w="med" len="med"/>
                        </a:lnL>
                        <a:blipFill rotWithShape="0">
                          <a:blip r:embed="rId9"/>
                          <a:stretch>
                            <a:fillRect l="-301807" t="-98387" r="-202410" b="-103226"/>
                          </a:stretch>
                        </a:blipFill>
                      </a:tcPr>
                    </a:tc>
                    <a:tc>
                      <a:txBody>
                        <a:bodyPr/>
                        <a:lstStyle/>
                        <a:p>
                          <a:endParaRPr lang="en-US"/>
                        </a:p>
                      </a:txBody>
                      <a:tcPr>
                        <a:blipFill rotWithShape="0">
                          <a:blip r:embed="rId9"/>
                          <a:stretch>
                            <a:fillRect l="-399401" t="-98387" r="-101198" b="-103226"/>
                          </a:stretch>
                        </a:blipFill>
                      </a:tcPr>
                    </a:tc>
                    <a:tc>
                      <a:txBody>
                        <a:bodyPr/>
                        <a:lstStyle/>
                        <a:p>
                          <a:endParaRPr lang="en-US"/>
                        </a:p>
                      </a:txBody>
                      <a:tcPr>
                        <a:blipFill rotWithShape="0">
                          <a:blip r:embed="rId9"/>
                          <a:stretch>
                            <a:fillRect l="-499401" t="-98387" r="-1198" b="-103226"/>
                          </a:stretch>
                        </a:blipFill>
                      </a:tcPr>
                    </a:tc>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extLst>
                        <a:ext uri="{9D8B030D-6E8A-4147-A177-3AD203B41FA5}">
                          <a16:colId xmlns="" xmlns:a16="http://schemas.microsoft.com/office/drawing/2014/main" val="20000"/>
                        </a:ext>
                      </a:extLst>
                    </a:gridCol>
                    <a:gridCol w="704850">
                      <a:extLst>
                        <a:ext uri="{9D8B030D-6E8A-4147-A177-3AD203B41FA5}">
                          <a16:colId xmlns="" xmlns:a16="http://schemas.microsoft.com/office/drawing/2014/main" val="20001"/>
                        </a:ext>
                      </a:extLst>
                    </a:gridCol>
                    <a:gridCol w="704850">
                      <a:extLst>
                        <a:ext uri="{9D8B030D-6E8A-4147-A177-3AD203B41FA5}">
                          <a16:colId xmlns="" xmlns:a16="http://schemas.microsoft.com/office/drawing/2014/main" val="20002"/>
                        </a:ext>
                      </a:extLst>
                    </a:gridCol>
                    <a:gridCol w="704850">
                      <a:extLst>
                        <a:ext uri="{9D8B030D-6E8A-4147-A177-3AD203B41FA5}">
                          <a16:colId xmlns="" xmlns:a16="http://schemas.microsoft.com/office/drawing/2014/main" val="20003"/>
                        </a:ext>
                      </a:extLst>
                    </a:gridCol>
                  </a:tblGrid>
                  <a:tr h="37084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𝐽</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𝐾</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3"/>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gridCol w="704850"/>
                    <a:gridCol w="704850"/>
                    <a:gridCol w="704850"/>
                  </a:tblGrid>
                  <a:tr h="45720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endParaRPr lang="en-US"/>
                        </a:p>
                      </a:txBody>
                      <a:tcPr>
                        <a:blipFill rotWithShape="0">
                          <a:blip r:embed="rId10"/>
                          <a:stretch>
                            <a:fillRect t="-122951" r="-301724" b="-300000"/>
                          </a:stretch>
                        </a:blipFill>
                      </a:tcPr>
                    </a:tc>
                    <a:tc>
                      <a:txBody>
                        <a:bodyPr/>
                        <a:lstStyle/>
                        <a:p>
                          <a:endParaRPr lang="en-US"/>
                        </a:p>
                      </a:txBody>
                      <a:tcPr>
                        <a:blipFill rotWithShape="0">
                          <a:blip r:embed="rId10"/>
                          <a:stretch>
                            <a:fillRect l="-100000" t="-122951" r="-201724" b="-300000"/>
                          </a:stretch>
                        </a:blipFill>
                      </a:tcPr>
                    </a:tc>
                    <a:tc>
                      <a:txBody>
                        <a:bodyPr/>
                        <a:lstStyle/>
                        <a:p>
                          <a:endParaRPr lang="en-US"/>
                        </a:p>
                      </a:txBody>
                      <a:tcPr>
                        <a:blipFill rotWithShape="0">
                          <a:blip r:embed="rId10"/>
                          <a:stretch>
                            <a:fillRect l="-200000" t="-122951" r="-101724" b="-300000"/>
                          </a:stretch>
                        </a:blipFill>
                      </a:tcPr>
                    </a:tc>
                    <a:tc>
                      <a:txBody>
                        <a:bodyPr/>
                        <a:lstStyle/>
                        <a:p>
                          <a:endParaRPr lang="en-US"/>
                        </a:p>
                      </a:txBody>
                      <a:tcPr>
                        <a:blipFill rotWithShape="0">
                          <a:blip r:embed="rId10"/>
                          <a:stretch>
                            <a:fillRect l="-300000" t="-122951" r="-1724" b="-300000"/>
                          </a:stretch>
                        </a:blipFill>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23" name="TextBox 22"/>
              <p:cNvSpPr txBox="1"/>
              <p:nvPr/>
            </p:nvSpPr>
            <p:spPr>
              <a:xfrm>
                <a:off x="5426712" y="4043604"/>
                <a:ext cx="521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5426712" y="4043604"/>
                <a:ext cx="521233" cy="369332"/>
              </a:xfrm>
              <a:prstGeom prst="rect">
                <a:avLst/>
              </a:prstGeom>
              <a:blipFill rotWithShape="0">
                <a:blip r:embed="rId11"/>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426712" y="4412936"/>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5426712" y="4412936"/>
                <a:ext cx="521232" cy="369332"/>
              </a:xfrm>
              <a:prstGeom prst="rect">
                <a:avLst/>
              </a:prstGeom>
              <a:blipFill rotWithShape="0">
                <a:blip r:embed="rId12"/>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37598" y="4782268"/>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5437598" y="4782268"/>
                <a:ext cx="521232" cy="369332"/>
              </a:xfrm>
              <a:prstGeom prst="rect">
                <a:avLst/>
              </a:prstGeom>
              <a:blipFill rotWithShape="0">
                <a:blip r:embed="rId1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939820" y="4037150"/>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6939820" y="4037150"/>
                <a:ext cx="450700" cy="369332"/>
              </a:xfrm>
              <a:prstGeom prst="rect">
                <a:avLst/>
              </a:prstGeom>
              <a:blipFill rotWithShape="0">
                <a:blip r:embed="rId1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939820" y="4406482"/>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6939820" y="4406482"/>
                <a:ext cx="450700" cy="369332"/>
              </a:xfrm>
              <a:prstGeom prst="rect">
                <a:avLst/>
              </a:prstGeom>
              <a:blipFill rotWithShape="0">
                <a:blip r:embed="rId15"/>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50705" y="4775814"/>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6950705" y="4775814"/>
                <a:ext cx="450700" cy="369332"/>
              </a:xfrm>
              <a:prstGeom prst="rect">
                <a:avLst/>
              </a:prstGeom>
              <a:blipFill rotWithShape="0">
                <a:blip r:embed="rId1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560306" y="4050382"/>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560306" y="4050382"/>
                <a:ext cx="529247" cy="369332"/>
              </a:xfrm>
              <a:prstGeom prst="rect">
                <a:avLst/>
              </a:prstGeom>
              <a:blipFill rotWithShape="0">
                <a:blip r:embed="rId1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0306" y="4419714"/>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0306" y="4419714"/>
                <a:ext cx="529247" cy="369332"/>
              </a:xfrm>
              <a:prstGeom prst="rect">
                <a:avLst/>
              </a:prstGeom>
              <a:blipFill rotWithShape="0">
                <a:blip r:embed="rId1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560306" y="4789046"/>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7560306" y="4789046"/>
                <a:ext cx="529247" cy="369332"/>
              </a:xfrm>
              <a:prstGeom prst="rect">
                <a:avLst/>
              </a:prstGeom>
              <a:blipFill rotWithShape="0">
                <a:blip r:embed="rId19"/>
                <a:stretch>
                  <a:fillRect b="-1667"/>
                </a:stretch>
              </a:blipFill>
            </p:spPr>
            <p:txBody>
              <a:bodyPr/>
              <a:lstStyle/>
              <a:p>
                <a:r>
                  <a:rPr lang="en-US">
                    <a:noFill/>
                  </a:rPr>
                  <a:t> </a:t>
                </a:r>
              </a:p>
            </p:txBody>
          </p:sp>
        </mc:Fallback>
      </mc:AlternateContent>
      <p:sp>
        <p:nvSpPr>
          <p:cNvPr id="33" name="TextBox 32"/>
          <p:cNvSpPr txBox="1"/>
          <p:nvPr/>
        </p:nvSpPr>
        <p:spPr>
          <a:xfrm>
            <a:off x="5870743" y="405038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4" name="TextBox 33"/>
          <p:cNvSpPr txBox="1"/>
          <p:nvPr/>
        </p:nvSpPr>
        <p:spPr>
          <a:xfrm>
            <a:off x="5870743" y="4419714"/>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5" name="TextBox 34"/>
          <p:cNvSpPr txBox="1"/>
          <p:nvPr/>
        </p:nvSpPr>
        <p:spPr>
          <a:xfrm>
            <a:off x="5875869" y="481001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6" name="TextBox 35"/>
          <p:cNvSpPr txBox="1"/>
          <p:nvPr/>
        </p:nvSpPr>
        <p:spPr>
          <a:xfrm>
            <a:off x="7259590" y="4055033"/>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7" name="TextBox 36"/>
          <p:cNvSpPr txBox="1"/>
          <p:nvPr/>
        </p:nvSpPr>
        <p:spPr>
          <a:xfrm>
            <a:off x="7270475" y="4418822"/>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8" name="TextBox 37"/>
          <p:cNvSpPr txBox="1"/>
          <p:nvPr/>
        </p:nvSpPr>
        <p:spPr>
          <a:xfrm>
            <a:off x="7269842" y="4798835"/>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9" name="TextBox 38"/>
          <p:cNvSpPr txBox="1"/>
          <p:nvPr/>
        </p:nvSpPr>
        <p:spPr>
          <a:xfrm>
            <a:off x="8009474" y="4050382"/>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40" name="TextBox 39"/>
          <p:cNvSpPr txBox="1"/>
          <p:nvPr/>
        </p:nvSpPr>
        <p:spPr>
          <a:xfrm>
            <a:off x="8009474" y="441971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1" name="TextBox 40"/>
          <p:cNvSpPr txBox="1"/>
          <p:nvPr/>
        </p:nvSpPr>
        <p:spPr>
          <a:xfrm>
            <a:off x="8009474" y="4789046"/>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8" name="TextBox 7"/>
          <p:cNvSpPr txBox="1"/>
          <p:nvPr/>
        </p:nvSpPr>
        <p:spPr>
          <a:xfrm>
            <a:off x="4709159" y="3229783"/>
            <a:ext cx="287258" cy="338554"/>
          </a:xfrm>
          <a:prstGeom prst="rect">
            <a:avLst/>
          </a:prstGeom>
          <a:noFill/>
        </p:spPr>
        <p:txBody>
          <a:bodyPr wrap="none" rtlCol="0">
            <a:spAutoFit/>
          </a:bodyPr>
          <a:lstStyle/>
          <a:p>
            <a:r>
              <a:rPr lang="en-US" sz="1600" dirty="0"/>
              <a:t>1</a:t>
            </a:r>
          </a:p>
        </p:txBody>
      </p:sp>
      <p:sp>
        <p:nvSpPr>
          <p:cNvPr id="42" name="TextBox 41"/>
          <p:cNvSpPr txBox="1"/>
          <p:nvPr/>
        </p:nvSpPr>
        <p:spPr>
          <a:xfrm>
            <a:off x="4689690" y="5189213"/>
            <a:ext cx="332142" cy="338554"/>
          </a:xfrm>
          <a:prstGeom prst="rect">
            <a:avLst/>
          </a:prstGeom>
          <a:noFill/>
        </p:spPr>
        <p:txBody>
          <a:bodyPr wrap="none" rtlCol="0">
            <a:spAutoFit/>
          </a:bodyPr>
          <a:lstStyle/>
          <a:p>
            <a:r>
              <a:rPr lang="en-US" sz="1600" dirty="0"/>
              <a:t>X</a:t>
            </a:r>
          </a:p>
        </p:txBody>
      </p:sp>
      <p:sp>
        <p:nvSpPr>
          <p:cNvPr id="43" name="TextBox 42"/>
          <p:cNvSpPr txBox="1"/>
          <p:nvPr/>
        </p:nvSpPr>
        <p:spPr>
          <a:xfrm>
            <a:off x="3074126" y="3216720"/>
            <a:ext cx="332142" cy="338554"/>
          </a:xfrm>
          <a:prstGeom prst="rect">
            <a:avLst/>
          </a:prstGeom>
          <a:noFill/>
        </p:spPr>
        <p:txBody>
          <a:bodyPr wrap="none" rtlCol="0">
            <a:spAutoFit/>
          </a:bodyPr>
          <a:lstStyle/>
          <a:p>
            <a:r>
              <a:rPr lang="en-US" sz="1600" dirty="0"/>
              <a:t>X</a:t>
            </a:r>
          </a:p>
        </p:txBody>
      </p:sp>
      <p:sp>
        <p:nvSpPr>
          <p:cNvPr id="44" name="TextBox 43"/>
          <p:cNvSpPr txBox="1"/>
          <p:nvPr/>
        </p:nvSpPr>
        <p:spPr>
          <a:xfrm>
            <a:off x="1397726" y="3216720"/>
            <a:ext cx="332142" cy="338554"/>
          </a:xfrm>
          <a:prstGeom prst="rect">
            <a:avLst/>
          </a:prstGeom>
          <a:noFill/>
        </p:spPr>
        <p:txBody>
          <a:bodyPr wrap="none" rtlCol="0">
            <a:spAutoFit/>
          </a:bodyPr>
          <a:lstStyle/>
          <a:p>
            <a:r>
              <a:rPr lang="en-US" sz="1600" dirty="0"/>
              <a:t>X</a:t>
            </a:r>
          </a:p>
        </p:txBody>
      </p:sp>
      <p:sp>
        <p:nvSpPr>
          <p:cNvPr id="45" name="TextBox 44"/>
          <p:cNvSpPr txBox="1"/>
          <p:nvPr/>
        </p:nvSpPr>
        <p:spPr>
          <a:xfrm>
            <a:off x="1410789" y="5173972"/>
            <a:ext cx="287258" cy="338554"/>
          </a:xfrm>
          <a:prstGeom prst="rect">
            <a:avLst/>
          </a:prstGeom>
          <a:noFill/>
        </p:spPr>
        <p:txBody>
          <a:bodyPr wrap="none" rtlCol="0">
            <a:spAutoFit/>
          </a:bodyPr>
          <a:lstStyle/>
          <a:p>
            <a:r>
              <a:rPr lang="en-US" sz="1600" dirty="0" smtClean="0"/>
              <a:t>0</a:t>
            </a:r>
            <a:endParaRPr lang="en-US" sz="1600" dirty="0"/>
          </a:p>
        </p:txBody>
      </p:sp>
      <p:sp>
        <p:nvSpPr>
          <p:cNvPr id="46" name="TextBox 45"/>
          <p:cNvSpPr txBox="1"/>
          <p:nvPr/>
        </p:nvSpPr>
        <p:spPr>
          <a:xfrm>
            <a:off x="3061063" y="5184857"/>
            <a:ext cx="287258" cy="338554"/>
          </a:xfrm>
          <a:prstGeom prst="rect">
            <a:avLst/>
          </a:prstGeom>
          <a:noFill/>
        </p:spPr>
        <p:txBody>
          <a:bodyPr wrap="none" rtlCol="0">
            <a:spAutoFit/>
          </a:bodyPr>
          <a:lstStyle/>
          <a:p>
            <a:r>
              <a:rPr lang="en-US" sz="1600" dirty="0" smtClean="0"/>
              <a:t>0</a:t>
            </a:r>
            <a:endParaRPr lang="en-US" sz="1600" dirty="0"/>
          </a:p>
        </p:txBody>
      </p:sp>
      <p:sp>
        <p:nvSpPr>
          <p:cNvPr id="9" name="TextBox 8"/>
          <p:cNvSpPr txBox="1"/>
          <p:nvPr/>
        </p:nvSpPr>
        <p:spPr>
          <a:xfrm>
            <a:off x="6565195" y="405038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7" name="TextBox 46"/>
          <p:cNvSpPr txBox="1"/>
          <p:nvPr/>
        </p:nvSpPr>
        <p:spPr>
          <a:xfrm>
            <a:off x="6563222" y="4412905"/>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8" name="TextBox 47"/>
          <p:cNvSpPr txBox="1"/>
          <p:nvPr/>
        </p:nvSpPr>
        <p:spPr>
          <a:xfrm>
            <a:off x="6557821" y="4789046"/>
            <a:ext cx="300082" cy="369332"/>
          </a:xfrm>
          <a:prstGeom prst="rect">
            <a:avLst/>
          </a:prstGeom>
          <a:noFill/>
        </p:spPr>
        <p:txBody>
          <a:bodyPr wrap="none" rtlCol="0">
            <a:spAutoFit/>
          </a:bodyPr>
          <a:lstStyle/>
          <a:p>
            <a:r>
              <a:rPr lang="en-US" sz="1800" b="1" dirty="0">
                <a:solidFill>
                  <a:schemeClr val="tx2">
                    <a:lumMod val="50000"/>
                  </a:schemeClr>
                </a:solidFill>
              </a:rPr>
              <a:t>1</a:t>
            </a:r>
          </a:p>
        </p:txBody>
      </p:sp>
    </p:spTree>
    <p:extLst>
      <p:ext uri="{BB962C8B-B14F-4D97-AF65-F5344CB8AC3E}">
        <p14:creationId xmlns:p14="http://schemas.microsoft.com/office/powerpoint/2010/main" val="2898227699"/>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1+#ppt_w/2"/>
                                          </p:val>
                                        </p:tav>
                                        <p:tav tm="100000">
                                          <p:val>
                                            <p:strVal val="#ppt_x"/>
                                          </p:val>
                                        </p:tav>
                                      </p:tavLst>
                                    </p:anim>
                                    <p:anim calcmode="lin" valueType="num">
                                      <p:cBhvr additive="base">
                                        <p:cTn id="49" dur="500" fill="hold"/>
                                        <p:tgtEl>
                                          <p:spTgt spid="36"/>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1+#ppt_w/2"/>
                                          </p:val>
                                        </p:tav>
                                        <p:tav tm="100000">
                                          <p:val>
                                            <p:strVal val="#ppt_x"/>
                                          </p:val>
                                        </p:tav>
                                      </p:tavLst>
                                    </p:anim>
                                    <p:anim calcmode="lin" valueType="num">
                                      <p:cBhvr additive="base">
                                        <p:cTn id="75" dur="500" fill="hold"/>
                                        <p:tgtEl>
                                          <p:spTgt spid="34"/>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1+#ppt_w/2"/>
                                          </p:val>
                                        </p:tav>
                                        <p:tav tm="100000">
                                          <p:val>
                                            <p:strVal val="#ppt_x"/>
                                          </p:val>
                                        </p:tav>
                                      </p:tavLst>
                                    </p:anim>
                                    <p:anim calcmode="lin" valueType="num">
                                      <p:cBhvr additive="base">
                                        <p:cTn id="79"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500" fill="hold"/>
                                        <p:tgtEl>
                                          <p:spTgt spid="37"/>
                                        </p:tgtEl>
                                        <p:attrNameLst>
                                          <p:attrName>ppt_x</p:attrName>
                                        </p:attrNameLst>
                                      </p:cBhvr>
                                      <p:tavLst>
                                        <p:tav tm="0">
                                          <p:val>
                                            <p:strVal val="1+#ppt_w/2"/>
                                          </p:val>
                                        </p:tav>
                                        <p:tav tm="100000">
                                          <p:val>
                                            <p:strVal val="#ppt_x"/>
                                          </p:val>
                                        </p:tav>
                                      </p:tavLst>
                                    </p:anim>
                                    <p:anim calcmode="lin" valueType="num">
                                      <p:cBhvr additive="base">
                                        <p:cTn id="85" dur="500" fill="hold"/>
                                        <p:tgtEl>
                                          <p:spTgt spid="37"/>
                                        </p:tgtEl>
                                        <p:attrNameLst>
                                          <p:attrName>ppt_y</p:attrName>
                                        </p:attrNameLst>
                                      </p:cBhvr>
                                      <p:tavLst>
                                        <p:tav tm="0">
                                          <p:val>
                                            <p:strVal val="#ppt_y"/>
                                          </p:val>
                                        </p:tav>
                                        <p:tav tm="100000">
                                          <p:val>
                                            <p:strVal val="#ppt_y"/>
                                          </p:val>
                                        </p:tav>
                                      </p:tavLst>
                                    </p:anim>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1+#ppt_w/2"/>
                                          </p:val>
                                        </p:tav>
                                        <p:tav tm="100000">
                                          <p:val>
                                            <p:strVal val="#ppt_x"/>
                                          </p:val>
                                        </p:tav>
                                      </p:tavLst>
                                    </p:anim>
                                    <p:anim calcmode="lin" valueType="num">
                                      <p:cBhvr additive="base">
                                        <p:cTn id="98" dur="500" fill="hold"/>
                                        <p:tgtEl>
                                          <p:spTgt spid="40"/>
                                        </p:tgtEl>
                                        <p:attrNameLst>
                                          <p:attrName>ppt_y</p:attrName>
                                        </p:attrNameLst>
                                      </p:cBhvr>
                                      <p:tavLst>
                                        <p:tav tm="0">
                                          <p:val>
                                            <p:strVal val="#ppt_y"/>
                                          </p:val>
                                        </p:tav>
                                        <p:tav tm="100000">
                                          <p:val>
                                            <p:strVal val="#ppt_y"/>
                                          </p:val>
                                        </p:tav>
                                      </p:tavLst>
                                    </p:anim>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1+#ppt_w/2"/>
                                          </p:val>
                                        </p:tav>
                                        <p:tav tm="100000">
                                          <p:val>
                                            <p:strVal val="#ppt_x"/>
                                          </p:val>
                                        </p:tav>
                                      </p:tavLst>
                                    </p:anim>
                                    <p:anim calcmode="lin" valueType="num">
                                      <p:cBhvr additive="base">
                                        <p:cTn id="111" dur="500" fill="hold"/>
                                        <p:tgtEl>
                                          <p:spTgt spid="35"/>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2"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 calcmode="lin" valueType="num">
                                      <p:cBhvr additive="base">
                                        <p:cTn id="115" dur="500" fill="hold"/>
                                        <p:tgtEl>
                                          <p:spTgt spid="48"/>
                                        </p:tgtEl>
                                        <p:attrNameLst>
                                          <p:attrName>ppt_x</p:attrName>
                                        </p:attrNameLst>
                                      </p:cBhvr>
                                      <p:tavLst>
                                        <p:tav tm="0">
                                          <p:val>
                                            <p:strVal val="1+#ppt_w/2"/>
                                          </p:val>
                                        </p:tav>
                                        <p:tav tm="100000">
                                          <p:val>
                                            <p:strVal val="#ppt_x"/>
                                          </p:val>
                                        </p:tav>
                                      </p:tavLst>
                                    </p:anim>
                                    <p:anim calcmode="lin" valueType="num">
                                      <p:cBhvr additive="base">
                                        <p:cTn id="11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 calcmode="lin" valueType="num">
                                      <p:cBhvr additive="base">
                                        <p:cTn id="121" dur="500" fill="hold"/>
                                        <p:tgtEl>
                                          <p:spTgt spid="38"/>
                                        </p:tgtEl>
                                        <p:attrNameLst>
                                          <p:attrName>ppt_x</p:attrName>
                                        </p:attrNameLst>
                                      </p:cBhvr>
                                      <p:tavLst>
                                        <p:tav tm="0">
                                          <p:val>
                                            <p:strVal val="1+#ppt_w/2"/>
                                          </p:val>
                                        </p:tav>
                                        <p:tav tm="100000">
                                          <p:val>
                                            <p:strVal val="#ppt_x"/>
                                          </p:val>
                                        </p:tav>
                                      </p:tavLst>
                                    </p:anim>
                                    <p:anim calcmode="lin" valueType="num">
                                      <p:cBhvr additive="base">
                                        <p:cTn id="122" dur="500" fill="hold"/>
                                        <p:tgtEl>
                                          <p:spTgt spid="38"/>
                                        </p:tgtEl>
                                        <p:attrNameLst>
                                          <p:attrName>ppt_y</p:attrName>
                                        </p:attrNameLst>
                                      </p:cBhvr>
                                      <p:tavLst>
                                        <p:tav tm="0">
                                          <p:val>
                                            <p:strVal val="#ppt_y"/>
                                          </p:val>
                                        </p:tav>
                                        <p:tav tm="100000">
                                          <p:val>
                                            <p:strVal val="#ppt_y"/>
                                          </p:val>
                                        </p:tav>
                                      </p:tavLst>
                                    </p:anim>
                                  </p:childTnLst>
                                </p:cTn>
                              </p:par>
                            </p:childTnLst>
                          </p:cTn>
                        </p:par>
                        <p:par>
                          <p:cTn id="123" fill="hold">
                            <p:stCondLst>
                              <p:cond delay="500"/>
                            </p:stCondLst>
                            <p:childTnLst>
                              <p:par>
                                <p:cTn id="124" presetID="1" presetClass="entr" presetSubtype="0" fill="hold" nodeType="afterEffect">
                                  <p:stCondLst>
                                    <p:cond delay="0"/>
                                  </p:stCondLst>
                                  <p:childTnLst>
                                    <p:set>
                                      <p:cBhvr>
                                        <p:cTn id="125" dur="1" fill="hold">
                                          <p:stCondLst>
                                            <p:cond delay="0"/>
                                          </p:stCondLst>
                                        </p:cTn>
                                        <p:tgtEl>
                                          <p:spTgt spid="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4"/>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1+#ppt_w/2"/>
                                          </p:val>
                                        </p:tav>
                                        <p:tav tm="100000">
                                          <p:val>
                                            <p:strVal val="#ppt_x"/>
                                          </p:val>
                                        </p:tav>
                                      </p:tavLst>
                                    </p:anim>
                                    <p:anim calcmode="lin" valueType="num">
                                      <p:cBhvr additive="base">
                                        <p:cTn id="135" dur="500" fill="hold"/>
                                        <p:tgtEl>
                                          <p:spTgt spid="41"/>
                                        </p:tgtEl>
                                        <p:attrNameLst>
                                          <p:attrName>ppt_y</p:attrName>
                                        </p:attrNameLst>
                                      </p:cBhvr>
                                      <p:tavLst>
                                        <p:tav tm="0">
                                          <p:val>
                                            <p:strVal val="#ppt_y"/>
                                          </p:val>
                                        </p:tav>
                                        <p:tav tm="100000">
                                          <p:val>
                                            <p:strVal val="#ppt_y"/>
                                          </p:val>
                                        </p:tav>
                                      </p:tavLst>
                                    </p:anim>
                                  </p:childTnLst>
                                </p:cTn>
                              </p:par>
                            </p:childTnLst>
                          </p:cTn>
                        </p:par>
                        <p:par>
                          <p:cTn id="136" fill="hold">
                            <p:stCondLst>
                              <p:cond delay="500"/>
                            </p:stCondLst>
                            <p:childTnLst>
                              <p:par>
                                <p:cTn id="137" presetID="1" presetClass="entr" presetSubtype="0" fill="hold" nodeType="afterEffect">
                                  <p:stCondLst>
                                    <p:cond delay="0"/>
                                  </p:stCondLst>
                                  <p:childTnLst>
                                    <p:set>
                                      <p:cBhvr>
                                        <p:cTn id="138" dur="1" fill="hold">
                                          <p:stCondLst>
                                            <p:cond delay="0"/>
                                          </p:stCondLst>
                                        </p:cTn>
                                        <p:tgtEl>
                                          <p:spTgt spid="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P spid="24" grpId="0"/>
      <p:bldP spid="25"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8" grpId="0"/>
      <p:bldP spid="42" grpId="0"/>
      <p:bldP spid="43" grpId="0"/>
      <p:bldP spid="44" grpId="0"/>
      <p:bldP spid="45" grpId="0"/>
      <p:bldP spid="46" grpId="0"/>
      <p:bldP spid="9" grpId="0"/>
      <p:bldP spid="47" grpId="0"/>
      <p:bldP spid="48"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533400"/>
            <a:ext cx="43636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4: </a:t>
            </a:r>
            <a:r>
              <a:rPr lang="en-US" dirty="0" err="1" smtClean="0">
                <a:solidFill>
                  <a:srgbClr val="FFFF66"/>
                </a:solidFill>
              </a:rPr>
              <a:t>Karnaugh</a:t>
            </a:r>
            <a:r>
              <a:rPr lang="en-US" dirty="0" smtClean="0">
                <a:solidFill>
                  <a:srgbClr val="FFFF66"/>
                </a:solidFill>
              </a:rPr>
              <a:t> Maps (Cont..)</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772886" y="2180944"/>
            <a:ext cx="1371791" cy="2010056"/>
          </a:xfrm>
          <a:prstGeom prst="rect">
            <a:avLst/>
          </a:prstGeom>
        </p:spPr>
      </p:pic>
      <p:pic>
        <p:nvPicPr>
          <p:cNvPr id="3" name="Picture 2"/>
          <p:cNvPicPr>
            <a:picLocks noChangeAspect="1"/>
          </p:cNvPicPr>
          <p:nvPr/>
        </p:nvPicPr>
        <p:blipFill>
          <a:blip r:embed="rId4"/>
          <a:stretch>
            <a:fillRect/>
          </a:stretch>
        </p:blipFill>
        <p:spPr>
          <a:xfrm>
            <a:off x="772886" y="4191000"/>
            <a:ext cx="1381318" cy="1962424"/>
          </a:xfrm>
          <a:prstGeom prst="rect">
            <a:avLst/>
          </a:prstGeom>
        </p:spPr>
      </p:pic>
      <p:pic>
        <p:nvPicPr>
          <p:cNvPr id="4" name="Picture 3"/>
          <p:cNvPicPr>
            <a:picLocks noChangeAspect="1"/>
          </p:cNvPicPr>
          <p:nvPr/>
        </p:nvPicPr>
        <p:blipFill>
          <a:blip r:embed="rId5"/>
          <a:stretch>
            <a:fillRect/>
          </a:stretch>
        </p:blipFill>
        <p:spPr>
          <a:xfrm>
            <a:off x="2438400" y="2228576"/>
            <a:ext cx="1362265" cy="1962424"/>
          </a:xfrm>
          <a:prstGeom prst="rect">
            <a:avLst/>
          </a:prstGeom>
        </p:spPr>
      </p:pic>
      <p:pic>
        <p:nvPicPr>
          <p:cNvPr id="5" name="Picture 4"/>
          <p:cNvPicPr>
            <a:picLocks noChangeAspect="1"/>
          </p:cNvPicPr>
          <p:nvPr/>
        </p:nvPicPr>
        <p:blipFill>
          <a:blip r:embed="rId6"/>
          <a:stretch>
            <a:fillRect/>
          </a:stretch>
        </p:blipFill>
        <p:spPr>
          <a:xfrm>
            <a:off x="2428873" y="4191000"/>
            <a:ext cx="1371791" cy="1943371"/>
          </a:xfrm>
          <a:prstGeom prst="rect">
            <a:avLst/>
          </a:prstGeom>
        </p:spPr>
      </p:pic>
      <p:pic>
        <p:nvPicPr>
          <p:cNvPr id="6" name="Picture 5"/>
          <p:cNvPicPr>
            <a:picLocks noChangeAspect="1"/>
          </p:cNvPicPr>
          <p:nvPr/>
        </p:nvPicPr>
        <p:blipFill>
          <a:blip r:embed="rId7"/>
          <a:stretch>
            <a:fillRect/>
          </a:stretch>
        </p:blipFill>
        <p:spPr>
          <a:xfrm>
            <a:off x="4075333" y="2228576"/>
            <a:ext cx="1362265" cy="1962424"/>
          </a:xfrm>
          <a:prstGeom prst="rect">
            <a:avLst/>
          </a:prstGeom>
        </p:spPr>
      </p:pic>
      <p:pic>
        <p:nvPicPr>
          <p:cNvPr id="7" name="Picture 6"/>
          <p:cNvPicPr>
            <a:picLocks noChangeAspect="1"/>
          </p:cNvPicPr>
          <p:nvPr/>
        </p:nvPicPr>
        <p:blipFill>
          <a:blip r:embed="rId8"/>
          <a:stretch>
            <a:fillRect/>
          </a:stretch>
        </p:blipFill>
        <p:spPr>
          <a:xfrm>
            <a:off x="4046754" y="4200526"/>
            <a:ext cx="1390844" cy="1952898"/>
          </a:xfrm>
          <a:prstGeom prst="rect">
            <a:avLst/>
          </a:prstGeom>
        </p:spPr>
      </p:pic>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3602157902"/>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lnR w="38100" cap="flat" cmpd="sng" algn="ctr">
                          <a:solidFill>
                            <a:schemeClr val="tx1"/>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lnL w="38100" cap="flat" cmpd="sng" algn="ctr">
                          <a:solidFill>
                            <a:schemeClr val="tx1"/>
                          </a:solidFill>
                          <a:prstDash val="solid"/>
                          <a:round/>
                          <a:headEnd type="none" w="med" len="med"/>
                          <a:tailEnd type="none" w="med" len="med"/>
                        </a:lnL>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3602157902"/>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gridCol w="1016000"/>
                    <a:gridCol w="1016000"/>
                    <a:gridCol w="1016000"/>
                    <a:gridCol w="1016000"/>
                    <a:gridCol w="1016000"/>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r>
                  <a:tr h="370840">
                    <a:tc>
                      <a:txBody>
                        <a:bodyPr/>
                        <a:lstStyle/>
                        <a:p>
                          <a:endParaRPr lang="en-US"/>
                        </a:p>
                      </a:txBody>
                      <a:tcPr>
                        <a:blipFill rotWithShape="0">
                          <a:blip r:embed="rId9"/>
                          <a:stretch>
                            <a:fillRect t="-98387" r="-500599" b="-103226"/>
                          </a:stretch>
                        </a:blipFill>
                      </a:tcPr>
                    </a:tc>
                    <a:tc>
                      <a:txBody>
                        <a:bodyPr/>
                        <a:lstStyle/>
                        <a:p>
                          <a:endParaRPr lang="en-US"/>
                        </a:p>
                      </a:txBody>
                      <a:tcPr>
                        <a:blipFill rotWithShape="0">
                          <a:blip r:embed="rId9"/>
                          <a:stretch>
                            <a:fillRect l="-100000" t="-98387" r="-400599" b="-103226"/>
                          </a:stretch>
                        </a:blipFill>
                      </a:tcPr>
                    </a:tc>
                    <a:tc>
                      <a:txBody>
                        <a:bodyPr/>
                        <a:lstStyle/>
                        <a:p>
                          <a:endParaRPr lang="en-US"/>
                        </a:p>
                      </a:txBody>
                      <a:tcPr>
                        <a:lnR w="38100" cap="flat" cmpd="sng" algn="ctr">
                          <a:solidFill>
                            <a:schemeClr val="tx1"/>
                          </a:solidFill>
                          <a:prstDash val="solid"/>
                          <a:round/>
                          <a:headEnd type="none" w="med" len="med"/>
                          <a:tailEnd type="none" w="med" len="med"/>
                        </a:lnR>
                        <a:blipFill rotWithShape="0">
                          <a:blip r:embed="rId9"/>
                          <a:stretch>
                            <a:fillRect l="-200000" t="-98387" r="-300599" b="-103226"/>
                          </a:stretch>
                        </a:blipFill>
                      </a:tcPr>
                    </a:tc>
                    <a:tc>
                      <a:txBody>
                        <a:bodyPr/>
                        <a:lstStyle/>
                        <a:p>
                          <a:endParaRPr lang="en-US"/>
                        </a:p>
                      </a:txBody>
                      <a:tcPr>
                        <a:lnL w="38100" cap="flat" cmpd="sng" algn="ctr">
                          <a:solidFill>
                            <a:schemeClr val="tx1"/>
                          </a:solidFill>
                          <a:prstDash val="solid"/>
                          <a:round/>
                          <a:headEnd type="none" w="med" len="med"/>
                          <a:tailEnd type="none" w="med" len="med"/>
                        </a:lnL>
                        <a:blipFill rotWithShape="0">
                          <a:blip r:embed="rId9"/>
                          <a:stretch>
                            <a:fillRect l="-301807" t="-98387" r="-202410" b="-103226"/>
                          </a:stretch>
                        </a:blipFill>
                      </a:tcPr>
                    </a:tc>
                    <a:tc>
                      <a:txBody>
                        <a:bodyPr/>
                        <a:lstStyle/>
                        <a:p>
                          <a:endParaRPr lang="en-US"/>
                        </a:p>
                      </a:txBody>
                      <a:tcPr>
                        <a:blipFill rotWithShape="0">
                          <a:blip r:embed="rId9"/>
                          <a:stretch>
                            <a:fillRect l="-399401" t="-98387" r="-101198" b="-103226"/>
                          </a:stretch>
                        </a:blipFill>
                      </a:tcPr>
                    </a:tc>
                    <a:tc>
                      <a:txBody>
                        <a:bodyPr/>
                        <a:lstStyle/>
                        <a:p>
                          <a:endParaRPr lang="en-US"/>
                        </a:p>
                      </a:txBody>
                      <a:tcPr>
                        <a:blipFill rotWithShape="0">
                          <a:blip r:embed="rId9"/>
                          <a:stretch>
                            <a:fillRect l="-499401" t="-98387" r="-1198" b="-103226"/>
                          </a:stretch>
                        </a:blipFill>
                      </a:tcPr>
                    </a:tc>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extLst>
                        <a:ext uri="{9D8B030D-6E8A-4147-A177-3AD203B41FA5}">
                          <a16:colId xmlns="" xmlns:a16="http://schemas.microsoft.com/office/drawing/2014/main" val="20000"/>
                        </a:ext>
                      </a:extLst>
                    </a:gridCol>
                    <a:gridCol w="704850">
                      <a:extLst>
                        <a:ext uri="{9D8B030D-6E8A-4147-A177-3AD203B41FA5}">
                          <a16:colId xmlns="" xmlns:a16="http://schemas.microsoft.com/office/drawing/2014/main" val="20001"/>
                        </a:ext>
                      </a:extLst>
                    </a:gridCol>
                    <a:gridCol w="704850">
                      <a:extLst>
                        <a:ext uri="{9D8B030D-6E8A-4147-A177-3AD203B41FA5}">
                          <a16:colId xmlns="" xmlns:a16="http://schemas.microsoft.com/office/drawing/2014/main" val="20002"/>
                        </a:ext>
                      </a:extLst>
                    </a:gridCol>
                    <a:gridCol w="704850">
                      <a:extLst>
                        <a:ext uri="{9D8B030D-6E8A-4147-A177-3AD203B41FA5}">
                          <a16:colId xmlns="" xmlns:a16="http://schemas.microsoft.com/office/drawing/2014/main" val="20003"/>
                        </a:ext>
                      </a:extLst>
                    </a:gridCol>
                  </a:tblGrid>
                  <a:tr h="37084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𝐽</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𝐾</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3"/>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gridCol w="704850"/>
                    <a:gridCol w="704850"/>
                    <a:gridCol w="704850"/>
                  </a:tblGrid>
                  <a:tr h="45720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endParaRPr lang="en-US"/>
                        </a:p>
                      </a:txBody>
                      <a:tcPr>
                        <a:blipFill rotWithShape="0">
                          <a:blip r:embed="rId10"/>
                          <a:stretch>
                            <a:fillRect t="-122951" r="-301724" b="-300000"/>
                          </a:stretch>
                        </a:blipFill>
                      </a:tcPr>
                    </a:tc>
                    <a:tc>
                      <a:txBody>
                        <a:bodyPr/>
                        <a:lstStyle/>
                        <a:p>
                          <a:endParaRPr lang="en-US"/>
                        </a:p>
                      </a:txBody>
                      <a:tcPr>
                        <a:blipFill rotWithShape="0">
                          <a:blip r:embed="rId10"/>
                          <a:stretch>
                            <a:fillRect l="-100000" t="-122951" r="-201724" b="-300000"/>
                          </a:stretch>
                        </a:blipFill>
                      </a:tcPr>
                    </a:tc>
                    <a:tc>
                      <a:txBody>
                        <a:bodyPr/>
                        <a:lstStyle/>
                        <a:p>
                          <a:endParaRPr lang="en-US"/>
                        </a:p>
                      </a:txBody>
                      <a:tcPr>
                        <a:blipFill rotWithShape="0">
                          <a:blip r:embed="rId10"/>
                          <a:stretch>
                            <a:fillRect l="-200000" t="-122951" r="-101724" b="-300000"/>
                          </a:stretch>
                        </a:blipFill>
                      </a:tcPr>
                    </a:tc>
                    <a:tc>
                      <a:txBody>
                        <a:bodyPr/>
                        <a:lstStyle/>
                        <a:p>
                          <a:endParaRPr lang="en-US"/>
                        </a:p>
                      </a:txBody>
                      <a:tcPr>
                        <a:blipFill rotWithShape="0">
                          <a:blip r:embed="rId10"/>
                          <a:stretch>
                            <a:fillRect l="-300000" t="-122951" r="-1724" b="-300000"/>
                          </a:stretch>
                        </a:blipFill>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23" name="TextBox 22"/>
              <p:cNvSpPr txBox="1"/>
              <p:nvPr/>
            </p:nvSpPr>
            <p:spPr>
              <a:xfrm>
                <a:off x="5426712" y="4043604"/>
                <a:ext cx="521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5426712" y="4043604"/>
                <a:ext cx="521233" cy="369332"/>
              </a:xfrm>
              <a:prstGeom prst="rect">
                <a:avLst/>
              </a:prstGeom>
              <a:blipFill rotWithShape="0">
                <a:blip r:embed="rId11"/>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426712" y="4412936"/>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5426712" y="4412936"/>
                <a:ext cx="521232" cy="369332"/>
              </a:xfrm>
              <a:prstGeom prst="rect">
                <a:avLst/>
              </a:prstGeom>
              <a:blipFill rotWithShape="0">
                <a:blip r:embed="rId12"/>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37598" y="4782268"/>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5437598" y="4782268"/>
                <a:ext cx="521232" cy="369332"/>
              </a:xfrm>
              <a:prstGeom prst="rect">
                <a:avLst/>
              </a:prstGeom>
              <a:blipFill rotWithShape="0">
                <a:blip r:embed="rId1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939820" y="4037150"/>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6939820" y="4037150"/>
                <a:ext cx="450700" cy="369332"/>
              </a:xfrm>
              <a:prstGeom prst="rect">
                <a:avLst/>
              </a:prstGeom>
              <a:blipFill rotWithShape="0">
                <a:blip r:embed="rId1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939820" y="4406482"/>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6939820" y="4406482"/>
                <a:ext cx="450700" cy="369332"/>
              </a:xfrm>
              <a:prstGeom prst="rect">
                <a:avLst/>
              </a:prstGeom>
              <a:blipFill rotWithShape="0">
                <a:blip r:embed="rId15"/>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50705" y="4775814"/>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6950705" y="4775814"/>
                <a:ext cx="450700" cy="369332"/>
              </a:xfrm>
              <a:prstGeom prst="rect">
                <a:avLst/>
              </a:prstGeom>
              <a:blipFill rotWithShape="0">
                <a:blip r:embed="rId1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560306" y="4050382"/>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560306" y="4050382"/>
                <a:ext cx="529247" cy="369332"/>
              </a:xfrm>
              <a:prstGeom prst="rect">
                <a:avLst/>
              </a:prstGeom>
              <a:blipFill rotWithShape="0">
                <a:blip r:embed="rId1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0306" y="4419714"/>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0306" y="4419714"/>
                <a:ext cx="529247" cy="369332"/>
              </a:xfrm>
              <a:prstGeom prst="rect">
                <a:avLst/>
              </a:prstGeom>
              <a:blipFill rotWithShape="0">
                <a:blip r:embed="rId1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560306" y="4789046"/>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7560306" y="4789046"/>
                <a:ext cx="529247" cy="369332"/>
              </a:xfrm>
              <a:prstGeom prst="rect">
                <a:avLst/>
              </a:prstGeom>
              <a:blipFill rotWithShape="0">
                <a:blip r:embed="rId19"/>
                <a:stretch>
                  <a:fillRect b="-1667"/>
                </a:stretch>
              </a:blipFill>
            </p:spPr>
            <p:txBody>
              <a:bodyPr/>
              <a:lstStyle/>
              <a:p>
                <a:r>
                  <a:rPr lang="en-US">
                    <a:noFill/>
                  </a:rPr>
                  <a:t> </a:t>
                </a:r>
              </a:p>
            </p:txBody>
          </p:sp>
        </mc:Fallback>
      </mc:AlternateContent>
      <p:sp>
        <p:nvSpPr>
          <p:cNvPr id="33" name="TextBox 32"/>
          <p:cNvSpPr txBox="1"/>
          <p:nvPr/>
        </p:nvSpPr>
        <p:spPr>
          <a:xfrm>
            <a:off x="5870743" y="405038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4" name="TextBox 33"/>
          <p:cNvSpPr txBox="1"/>
          <p:nvPr/>
        </p:nvSpPr>
        <p:spPr>
          <a:xfrm>
            <a:off x="5870743" y="4419714"/>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5" name="TextBox 34"/>
          <p:cNvSpPr txBox="1"/>
          <p:nvPr/>
        </p:nvSpPr>
        <p:spPr>
          <a:xfrm>
            <a:off x="5875869" y="481001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6" name="TextBox 35"/>
          <p:cNvSpPr txBox="1"/>
          <p:nvPr/>
        </p:nvSpPr>
        <p:spPr>
          <a:xfrm>
            <a:off x="7259590" y="4055033"/>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7" name="TextBox 36"/>
          <p:cNvSpPr txBox="1"/>
          <p:nvPr/>
        </p:nvSpPr>
        <p:spPr>
          <a:xfrm>
            <a:off x="7270475" y="4418822"/>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8" name="TextBox 37"/>
          <p:cNvSpPr txBox="1"/>
          <p:nvPr/>
        </p:nvSpPr>
        <p:spPr>
          <a:xfrm>
            <a:off x="7269842" y="4798835"/>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9" name="TextBox 38"/>
          <p:cNvSpPr txBox="1"/>
          <p:nvPr/>
        </p:nvSpPr>
        <p:spPr>
          <a:xfrm>
            <a:off x="8009474" y="405038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0" name="TextBox 39"/>
          <p:cNvSpPr txBox="1"/>
          <p:nvPr/>
        </p:nvSpPr>
        <p:spPr>
          <a:xfrm>
            <a:off x="8009474" y="4419714"/>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1" name="TextBox 40"/>
          <p:cNvSpPr txBox="1"/>
          <p:nvPr/>
        </p:nvSpPr>
        <p:spPr>
          <a:xfrm>
            <a:off x="8009474" y="4789046"/>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8" name="TextBox 7"/>
          <p:cNvSpPr txBox="1"/>
          <p:nvPr/>
        </p:nvSpPr>
        <p:spPr>
          <a:xfrm>
            <a:off x="5033679" y="3229783"/>
            <a:ext cx="332142" cy="338554"/>
          </a:xfrm>
          <a:prstGeom prst="rect">
            <a:avLst/>
          </a:prstGeom>
          <a:noFill/>
        </p:spPr>
        <p:txBody>
          <a:bodyPr wrap="none" rtlCol="0">
            <a:spAutoFit/>
          </a:bodyPr>
          <a:lstStyle/>
          <a:p>
            <a:r>
              <a:rPr lang="en-US" sz="1600" dirty="0"/>
              <a:t>X</a:t>
            </a:r>
          </a:p>
        </p:txBody>
      </p:sp>
      <p:sp>
        <p:nvSpPr>
          <p:cNvPr id="42" name="TextBox 41"/>
          <p:cNvSpPr txBox="1"/>
          <p:nvPr/>
        </p:nvSpPr>
        <p:spPr>
          <a:xfrm>
            <a:off x="4996668" y="5189213"/>
            <a:ext cx="287258" cy="338554"/>
          </a:xfrm>
          <a:prstGeom prst="rect">
            <a:avLst/>
          </a:prstGeom>
          <a:noFill/>
        </p:spPr>
        <p:txBody>
          <a:bodyPr wrap="none" rtlCol="0">
            <a:spAutoFit/>
          </a:bodyPr>
          <a:lstStyle/>
          <a:p>
            <a:r>
              <a:rPr lang="en-US" sz="1600" dirty="0" smtClean="0"/>
              <a:t>0</a:t>
            </a:r>
            <a:endParaRPr lang="en-US" sz="1600" dirty="0"/>
          </a:p>
        </p:txBody>
      </p:sp>
      <p:sp>
        <p:nvSpPr>
          <p:cNvPr id="43" name="TextBox 42"/>
          <p:cNvSpPr txBox="1"/>
          <p:nvPr/>
        </p:nvSpPr>
        <p:spPr>
          <a:xfrm>
            <a:off x="3396468" y="3216720"/>
            <a:ext cx="332142" cy="338554"/>
          </a:xfrm>
          <a:prstGeom prst="rect">
            <a:avLst/>
          </a:prstGeom>
          <a:noFill/>
        </p:spPr>
        <p:txBody>
          <a:bodyPr wrap="none" rtlCol="0">
            <a:spAutoFit/>
          </a:bodyPr>
          <a:lstStyle/>
          <a:p>
            <a:r>
              <a:rPr lang="en-US" sz="1600" dirty="0" smtClean="0"/>
              <a:t>X</a:t>
            </a:r>
            <a:endParaRPr lang="en-US" sz="1600" dirty="0"/>
          </a:p>
        </p:txBody>
      </p:sp>
      <p:sp>
        <p:nvSpPr>
          <p:cNvPr id="44" name="TextBox 43"/>
          <p:cNvSpPr txBox="1"/>
          <p:nvPr/>
        </p:nvSpPr>
        <p:spPr>
          <a:xfrm>
            <a:off x="1720068" y="3216720"/>
            <a:ext cx="332142" cy="338554"/>
          </a:xfrm>
          <a:prstGeom prst="rect">
            <a:avLst/>
          </a:prstGeom>
          <a:noFill/>
        </p:spPr>
        <p:txBody>
          <a:bodyPr wrap="none" rtlCol="0">
            <a:spAutoFit/>
          </a:bodyPr>
          <a:lstStyle/>
          <a:p>
            <a:r>
              <a:rPr lang="en-US" sz="1600" dirty="0"/>
              <a:t>X</a:t>
            </a:r>
          </a:p>
        </p:txBody>
      </p:sp>
      <p:sp>
        <p:nvSpPr>
          <p:cNvPr id="45" name="TextBox 44"/>
          <p:cNvSpPr txBox="1"/>
          <p:nvPr/>
        </p:nvSpPr>
        <p:spPr>
          <a:xfrm>
            <a:off x="1733131" y="5173972"/>
            <a:ext cx="287258" cy="338554"/>
          </a:xfrm>
          <a:prstGeom prst="rect">
            <a:avLst/>
          </a:prstGeom>
          <a:noFill/>
        </p:spPr>
        <p:txBody>
          <a:bodyPr wrap="none" rtlCol="0">
            <a:spAutoFit/>
          </a:bodyPr>
          <a:lstStyle/>
          <a:p>
            <a:r>
              <a:rPr lang="en-US" sz="1600" dirty="0" smtClean="0"/>
              <a:t>0</a:t>
            </a:r>
            <a:endParaRPr lang="en-US" sz="1600" dirty="0"/>
          </a:p>
        </p:txBody>
      </p:sp>
      <p:sp>
        <p:nvSpPr>
          <p:cNvPr id="46" name="TextBox 45"/>
          <p:cNvSpPr txBox="1"/>
          <p:nvPr/>
        </p:nvSpPr>
        <p:spPr>
          <a:xfrm>
            <a:off x="3370342" y="5184857"/>
            <a:ext cx="287258" cy="338554"/>
          </a:xfrm>
          <a:prstGeom prst="rect">
            <a:avLst/>
          </a:prstGeom>
          <a:noFill/>
        </p:spPr>
        <p:txBody>
          <a:bodyPr wrap="none" rtlCol="0">
            <a:spAutoFit/>
          </a:bodyPr>
          <a:lstStyle/>
          <a:p>
            <a:r>
              <a:rPr lang="en-US" sz="1600" dirty="0"/>
              <a:t>1</a:t>
            </a:r>
          </a:p>
        </p:txBody>
      </p:sp>
      <p:sp>
        <p:nvSpPr>
          <p:cNvPr id="9" name="TextBox 8"/>
          <p:cNvSpPr txBox="1"/>
          <p:nvPr/>
        </p:nvSpPr>
        <p:spPr>
          <a:xfrm>
            <a:off x="6565195" y="405038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7" name="TextBox 46"/>
          <p:cNvSpPr txBox="1"/>
          <p:nvPr/>
        </p:nvSpPr>
        <p:spPr>
          <a:xfrm>
            <a:off x="6563222" y="4412905"/>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8" name="TextBox 47"/>
          <p:cNvSpPr txBox="1"/>
          <p:nvPr/>
        </p:nvSpPr>
        <p:spPr>
          <a:xfrm>
            <a:off x="6557821" y="4789046"/>
            <a:ext cx="300082" cy="369332"/>
          </a:xfrm>
          <a:prstGeom prst="rect">
            <a:avLst/>
          </a:prstGeom>
          <a:noFill/>
        </p:spPr>
        <p:txBody>
          <a:bodyPr wrap="none" rtlCol="0">
            <a:spAutoFit/>
          </a:bodyPr>
          <a:lstStyle/>
          <a:p>
            <a:r>
              <a:rPr lang="en-US" sz="1800" b="1" dirty="0">
                <a:solidFill>
                  <a:schemeClr val="tx2">
                    <a:lumMod val="50000"/>
                  </a:schemeClr>
                </a:solidFill>
              </a:rPr>
              <a:t>1</a:t>
            </a:r>
          </a:p>
        </p:txBody>
      </p:sp>
    </p:spTree>
    <p:extLst>
      <p:ext uri="{BB962C8B-B14F-4D97-AF65-F5344CB8AC3E}">
        <p14:creationId xmlns:p14="http://schemas.microsoft.com/office/powerpoint/2010/main" val="3517696200"/>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1+#ppt_w/2"/>
                                          </p:val>
                                        </p:tav>
                                        <p:tav tm="100000">
                                          <p:val>
                                            <p:strVal val="#ppt_x"/>
                                          </p:val>
                                        </p:tav>
                                      </p:tavLst>
                                    </p:anim>
                                    <p:anim calcmode="lin" valueType="num">
                                      <p:cBhvr additive="base">
                                        <p:cTn id="49" dur="500" fill="hold"/>
                                        <p:tgtEl>
                                          <p:spTgt spid="36"/>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1+#ppt_w/2"/>
                                          </p:val>
                                        </p:tav>
                                        <p:tav tm="100000">
                                          <p:val>
                                            <p:strVal val="#ppt_x"/>
                                          </p:val>
                                        </p:tav>
                                      </p:tavLst>
                                    </p:anim>
                                    <p:anim calcmode="lin" valueType="num">
                                      <p:cBhvr additive="base">
                                        <p:cTn id="75" dur="500" fill="hold"/>
                                        <p:tgtEl>
                                          <p:spTgt spid="34"/>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1+#ppt_w/2"/>
                                          </p:val>
                                        </p:tav>
                                        <p:tav tm="100000">
                                          <p:val>
                                            <p:strVal val="#ppt_x"/>
                                          </p:val>
                                        </p:tav>
                                      </p:tavLst>
                                    </p:anim>
                                    <p:anim calcmode="lin" valueType="num">
                                      <p:cBhvr additive="base">
                                        <p:cTn id="79"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500" fill="hold"/>
                                        <p:tgtEl>
                                          <p:spTgt spid="37"/>
                                        </p:tgtEl>
                                        <p:attrNameLst>
                                          <p:attrName>ppt_x</p:attrName>
                                        </p:attrNameLst>
                                      </p:cBhvr>
                                      <p:tavLst>
                                        <p:tav tm="0">
                                          <p:val>
                                            <p:strVal val="1+#ppt_w/2"/>
                                          </p:val>
                                        </p:tav>
                                        <p:tav tm="100000">
                                          <p:val>
                                            <p:strVal val="#ppt_x"/>
                                          </p:val>
                                        </p:tav>
                                      </p:tavLst>
                                    </p:anim>
                                    <p:anim calcmode="lin" valueType="num">
                                      <p:cBhvr additive="base">
                                        <p:cTn id="85" dur="500" fill="hold"/>
                                        <p:tgtEl>
                                          <p:spTgt spid="37"/>
                                        </p:tgtEl>
                                        <p:attrNameLst>
                                          <p:attrName>ppt_y</p:attrName>
                                        </p:attrNameLst>
                                      </p:cBhvr>
                                      <p:tavLst>
                                        <p:tav tm="0">
                                          <p:val>
                                            <p:strVal val="#ppt_y"/>
                                          </p:val>
                                        </p:tav>
                                        <p:tav tm="100000">
                                          <p:val>
                                            <p:strVal val="#ppt_y"/>
                                          </p:val>
                                        </p:tav>
                                      </p:tavLst>
                                    </p:anim>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1+#ppt_w/2"/>
                                          </p:val>
                                        </p:tav>
                                        <p:tav tm="100000">
                                          <p:val>
                                            <p:strVal val="#ppt_x"/>
                                          </p:val>
                                        </p:tav>
                                      </p:tavLst>
                                    </p:anim>
                                    <p:anim calcmode="lin" valueType="num">
                                      <p:cBhvr additive="base">
                                        <p:cTn id="98" dur="500" fill="hold"/>
                                        <p:tgtEl>
                                          <p:spTgt spid="40"/>
                                        </p:tgtEl>
                                        <p:attrNameLst>
                                          <p:attrName>ppt_y</p:attrName>
                                        </p:attrNameLst>
                                      </p:cBhvr>
                                      <p:tavLst>
                                        <p:tav tm="0">
                                          <p:val>
                                            <p:strVal val="#ppt_y"/>
                                          </p:val>
                                        </p:tav>
                                        <p:tav tm="100000">
                                          <p:val>
                                            <p:strVal val="#ppt_y"/>
                                          </p:val>
                                        </p:tav>
                                      </p:tavLst>
                                    </p:anim>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1+#ppt_w/2"/>
                                          </p:val>
                                        </p:tav>
                                        <p:tav tm="100000">
                                          <p:val>
                                            <p:strVal val="#ppt_x"/>
                                          </p:val>
                                        </p:tav>
                                      </p:tavLst>
                                    </p:anim>
                                    <p:anim calcmode="lin" valueType="num">
                                      <p:cBhvr additive="base">
                                        <p:cTn id="111" dur="500" fill="hold"/>
                                        <p:tgtEl>
                                          <p:spTgt spid="35"/>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2"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 calcmode="lin" valueType="num">
                                      <p:cBhvr additive="base">
                                        <p:cTn id="115" dur="500" fill="hold"/>
                                        <p:tgtEl>
                                          <p:spTgt spid="48"/>
                                        </p:tgtEl>
                                        <p:attrNameLst>
                                          <p:attrName>ppt_x</p:attrName>
                                        </p:attrNameLst>
                                      </p:cBhvr>
                                      <p:tavLst>
                                        <p:tav tm="0">
                                          <p:val>
                                            <p:strVal val="1+#ppt_w/2"/>
                                          </p:val>
                                        </p:tav>
                                        <p:tav tm="100000">
                                          <p:val>
                                            <p:strVal val="#ppt_x"/>
                                          </p:val>
                                        </p:tav>
                                      </p:tavLst>
                                    </p:anim>
                                    <p:anim calcmode="lin" valueType="num">
                                      <p:cBhvr additive="base">
                                        <p:cTn id="11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 calcmode="lin" valueType="num">
                                      <p:cBhvr additive="base">
                                        <p:cTn id="121" dur="500" fill="hold"/>
                                        <p:tgtEl>
                                          <p:spTgt spid="38"/>
                                        </p:tgtEl>
                                        <p:attrNameLst>
                                          <p:attrName>ppt_x</p:attrName>
                                        </p:attrNameLst>
                                      </p:cBhvr>
                                      <p:tavLst>
                                        <p:tav tm="0">
                                          <p:val>
                                            <p:strVal val="1+#ppt_w/2"/>
                                          </p:val>
                                        </p:tav>
                                        <p:tav tm="100000">
                                          <p:val>
                                            <p:strVal val="#ppt_x"/>
                                          </p:val>
                                        </p:tav>
                                      </p:tavLst>
                                    </p:anim>
                                    <p:anim calcmode="lin" valueType="num">
                                      <p:cBhvr additive="base">
                                        <p:cTn id="122" dur="500" fill="hold"/>
                                        <p:tgtEl>
                                          <p:spTgt spid="38"/>
                                        </p:tgtEl>
                                        <p:attrNameLst>
                                          <p:attrName>ppt_y</p:attrName>
                                        </p:attrNameLst>
                                      </p:cBhvr>
                                      <p:tavLst>
                                        <p:tav tm="0">
                                          <p:val>
                                            <p:strVal val="#ppt_y"/>
                                          </p:val>
                                        </p:tav>
                                        <p:tav tm="100000">
                                          <p:val>
                                            <p:strVal val="#ppt_y"/>
                                          </p:val>
                                        </p:tav>
                                      </p:tavLst>
                                    </p:anim>
                                  </p:childTnLst>
                                </p:cTn>
                              </p:par>
                            </p:childTnLst>
                          </p:cTn>
                        </p:par>
                        <p:par>
                          <p:cTn id="123" fill="hold">
                            <p:stCondLst>
                              <p:cond delay="500"/>
                            </p:stCondLst>
                            <p:childTnLst>
                              <p:par>
                                <p:cTn id="124" presetID="1" presetClass="entr" presetSubtype="0" fill="hold" nodeType="afterEffect">
                                  <p:stCondLst>
                                    <p:cond delay="0"/>
                                  </p:stCondLst>
                                  <p:childTnLst>
                                    <p:set>
                                      <p:cBhvr>
                                        <p:cTn id="125" dur="1" fill="hold">
                                          <p:stCondLst>
                                            <p:cond delay="0"/>
                                          </p:stCondLst>
                                        </p:cTn>
                                        <p:tgtEl>
                                          <p:spTgt spid="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4"/>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1+#ppt_w/2"/>
                                          </p:val>
                                        </p:tav>
                                        <p:tav tm="100000">
                                          <p:val>
                                            <p:strVal val="#ppt_x"/>
                                          </p:val>
                                        </p:tav>
                                      </p:tavLst>
                                    </p:anim>
                                    <p:anim calcmode="lin" valueType="num">
                                      <p:cBhvr additive="base">
                                        <p:cTn id="135" dur="500" fill="hold"/>
                                        <p:tgtEl>
                                          <p:spTgt spid="41"/>
                                        </p:tgtEl>
                                        <p:attrNameLst>
                                          <p:attrName>ppt_y</p:attrName>
                                        </p:attrNameLst>
                                      </p:cBhvr>
                                      <p:tavLst>
                                        <p:tav tm="0">
                                          <p:val>
                                            <p:strVal val="#ppt_y"/>
                                          </p:val>
                                        </p:tav>
                                        <p:tav tm="100000">
                                          <p:val>
                                            <p:strVal val="#ppt_y"/>
                                          </p:val>
                                        </p:tav>
                                      </p:tavLst>
                                    </p:anim>
                                  </p:childTnLst>
                                </p:cTn>
                              </p:par>
                            </p:childTnLst>
                          </p:cTn>
                        </p:par>
                        <p:par>
                          <p:cTn id="136" fill="hold">
                            <p:stCondLst>
                              <p:cond delay="500"/>
                            </p:stCondLst>
                            <p:childTnLst>
                              <p:par>
                                <p:cTn id="137" presetID="1" presetClass="entr" presetSubtype="0" fill="hold" nodeType="afterEffect">
                                  <p:stCondLst>
                                    <p:cond delay="0"/>
                                  </p:stCondLst>
                                  <p:childTnLst>
                                    <p:set>
                                      <p:cBhvr>
                                        <p:cTn id="138" dur="1" fill="hold">
                                          <p:stCondLst>
                                            <p:cond delay="0"/>
                                          </p:stCondLst>
                                        </p:cTn>
                                        <p:tgtEl>
                                          <p:spTgt spid="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P spid="24" grpId="0"/>
      <p:bldP spid="25"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8" grpId="0"/>
      <p:bldP spid="42" grpId="0"/>
      <p:bldP spid="43" grpId="0"/>
      <p:bldP spid="44" grpId="0"/>
      <p:bldP spid="45" grpId="0"/>
      <p:bldP spid="46" grpId="0"/>
      <p:bldP spid="9" grpId="0"/>
      <p:bldP spid="47" grpId="0"/>
      <p:bldP spid="48"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533400"/>
            <a:ext cx="43636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4: </a:t>
            </a:r>
            <a:r>
              <a:rPr lang="en-US" dirty="0" err="1" smtClean="0">
                <a:solidFill>
                  <a:srgbClr val="FFFF66"/>
                </a:solidFill>
              </a:rPr>
              <a:t>Karnaugh</a:t>
            </a:r>
            <a:r>
              <a:rPr lang="en-US" dirty="0" smtClean="0">
                <a:solidFill>
                  <a:srgbClr val="FFFF66"/>
                </a:solidFill>
              </a:rPr>
              <a:t> Maps (Cont..)</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772886" y="2180944"/>
            <a:ext cx="1371791" cy="2010056"/>
          </a:xfrm>
          <a:prstGeom prst="rect">
            <a:avLst/>
          </a:prstGeom>
        </p:spPr>
      </p:pic>
      <p:pic>
        <p:nvPicPr>
          <p:cNvPr id="3" name="Picture 2"/>
          <p:cNvPicPr>
            <a:picLocks noChangeAspect="1"/>
          </p:cNvPicPr>
          <p:nvPr/>
        </p:nvPicPr>
        <p:blipFill>
          <a:blip r:embed="rId4"/>
          <a:stretch>
            <a:fillRect/>
          </a:stretch>
        </p:blipFill>
        <p:spPr>
          <a:xfrm>
            <a:off x="772886" y="4191000"/>
            <a:ext cx="1381318" cy="1962424"/>
          </a:xfrm>
          <a:prstGeom prst="rect">
            <a:avLst/>
          </a:prstGeom>
        </p:spPr>
      </p:pic>
      <p:pic>
        <p:nvPicPr>
          <p:cNvPr id="4" name="Picture 3"/>
          <p:cNvPicPr>
            <a:picLocks noChangeAspect="1"/>
          </p:cNvPicPr>
          <p:nvPr/>
        </p:nvPicPr>
        <p:blipFill>
          <a:blip r:embed="rId5"/>
          <a:stretch>
            <a:fillRect/>
          </a:stretch>
        </p:blipFill>
        <p:spPr>
          <a:xfrm>
            <a:off x="2438400" y="2228576"/>
            <a:ext cx="1362265" cy="1962424"/>
          </a:xfrm>
          <a:prstGeom prst="rect">
            <a:avLst/>
          </a:prstGeom>
        </p:spPr>
      </p:pic>
      <p:pic>
        <p:nvPicPr>
          <p:cNvPr id="5" name="Picture 4"/>
          <p:cNvPicPr>
            <a:picLocks noChangeAspect="1"/>
          </p:cNvPicPr>
          <p:nvPr/>
        </p:nvPicPr>
        <p:blipFill>
          <a:blip r:embed="rId6"/>
          <a:stretch>
            <a:fillRect/>
          </a:stretch>
        </p:blipFill>
        <p:spPr>
          <a:xfrm>
            <a:off x="2428873" y="4191000"/>
            <a:ext cx="1371791" cy="1943371"/>
          </a:xfrm>
          <a:prstGeom prst="rect">
            <a:avLst/>
          </a:prstGeom>
        </p:spPr>
      </p:pic>
      <p:pic>
        <p:nvPicPr>
          <p:cNvPr id="6" name="Picture 5"/>
          <p:cNvPicPr>
            <a:picLocks noChangeAspect="1"/>
          </p:cNvPicPr>
          <p:nvPr/>
        </p:nvPicPr>
        <p:blipFill>
          <a:blip r:embed="rId7"/>
          <a:stretch>
            <a:fillRect/>
          </a:stretch>
        </p:blipFill>
        <p:spPr>
          <a:xfrm>
            <a:off x="4075333" y="2228576"/>
            <a:ext cx="1362265" cy="1962424"/>
          </a:xfrm>
          <a:prstGeom prst="rect">
            <a:avLst/>
          </a:prstGeom>
        </p:spPr>
      </p:pic>
      <p:pic>
        <p:nvPicPr>
          <p:cNvPr id="7" name="Picture 6"/>
          <p:cNvPicPr>
            <a:picLocks noChangeAspect="1"/>
          </p:cNvPicPr>
          <p:nvPr/>
        </p:nvPicPr>
        <p:blipFill>
          <a:blip r:embed="rId8"/>
          <a:stretch>
            <a:fillRect/>
          </a:stretch>
        </p:blipFill>
        <p:spPr>
          <a:xfrm>
            <a:off x="4046754" y="4200526"/>
            <a:ext cx="1390844" cy="1952898"/>
          </a:xfrm>
          <a:prstGeom prst="rect">
            <a:avLst/>
          </a:prstGeom>
        </p:spPr>
      </p:pic>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688103531"/>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lnR w="38100" cap="flat" cmpd="sng" algn="ctr">
                          <a:solidFill>
                            <a:schemeClr val="tx1"/>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lnL w="38100" cap="flat" cmpd="sng" algn="ctr">
                          <a:solidFill>
                            <a:schemeClr val="tx1"/>
                          </a:solidFill>
                          <a:prstDash val="solid"/>
                          <a:round/>
                          <a:headEnd type="none" w="med" len="med"/>
                          <a:tailEnd type="none" w="med" len="med"/>
                        </a:lnL>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688103531"/>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gridCol w="1016000"/>
                    <a:gridCol w="1016000"/>
                    <a:gridCol w="1016000"/>
                    <a:gridCol w="1016000"/>
                    <a:gridCol w="1016000"/>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r>
                  <a:tr h="370840">
                    <a:tc>
                      <a:txBody>
                        <a:bodyPr/>
                        <a:lstStyle/>
                        <a:p>
                          <a:endParaRPr lang="en-US"/>
                        </a:p>
                      </a:txBody>
                      <a:tcPr>
                        <a:blipFill rotWithShape="0">
                          <a:blip r:embed="rId9"/>
                          <a:stretch>
                            <a:fillRect t="-98387" r="-500599" b="-103226"/>
                          </a:stretch>
                        </a:blipFill>
                      </a:tcPr>
                    </a:tc>
                    <a:tc>
                      <a:txBody>
                        <a:bodyPr/>
                        <a:lstStyle/>
                        <a:p>
                          <a:endParaRPr lang="en-US"/>
                        </a:p>
                      </a:txBody>
                      <a:tcPr>
                        <a:blipFill rotWithShape="0">
                          <a:blip r:embed="rId9"/>
                          <a:stretch>
                            <a:fillRect l="-100000" t="-98387" r="-400599" b="-103226"/>
                          </a:stretch>
                        </a:blipFill>
                      </a:tcPr>
                    </a:tc>
                    <a:tc>
                      <a:txBody>
                        <a:bodyPr/>
                        <a:lstStyle/>
                        <a:p>
                          <a:endParaRPr lang="en-US"/>
                        </a:p>
                      </a:txBody>
                      <a:tcPr>
                        <a:lnR w="38100" cap="flat" cmpd="sng" algn="ctr">
                          <a:solidFill>
                            <a:schemeClr val="tx1"/>
                          </a:solidFill>
                          <a:prstDash val="solid"/>
                          <a:round/>
                          <a:headEnd type="none" w="med" len="med"/>
                          <a:tailEnd type="none" w="med" len="med"/>
                        </a:lnR>
                        <a:blipFill rotWithShape="0">
                          <a:blip r:embed="rId9"/>
                          <a:stretch>
                            <a:fillRect l="-200000" t="-98387" r="-300599" b="-103226"/>
                          </a:stretch>
                        </a:blipFill>
                      </a:tcPr>
                    </a:tc>
                    <a:tc>
                      <a:txBody>
                        <a:bodyPr/>
                        <a:lstStyle/>
                        <a:p>
                          <a:endParaRPr lang="en-US"/>
                        </a:p>
                      </a:txBody>
                      <a:tcPr>
                        <a:lnL w="38100" cap="flat" cmpd="sng" algn="ctr">
                          <a:solidFill>
                            <a:schemeClr val="tx1"/>
                          </a:solidFill>
                          <a:prstDash val="solid"/>
                          <a:round/>
                          <a:headEnd type="none" w="med" len="med"/>
                          <a:tailEnd type="none" w="med" len="med"/>
                        </a:lnL>
                        <a:blipFill rotWithShape="0">
                          <a:blip r:embed="rId9"/>
                          <a:stretch>
                            <a:fillRect l="-301807" t="-98387" r="-202410" b="-103226"/>
                          </a:stretch>
                        </a:blipFill>
                      </a:tcPr>
                    </a:tc>
                    <a:tc>
                      <a:txBody>
                        <a:bodyPr/>
                        <a:lstStyle/>
                        <a:p>
                          <a:endParaRPr lang="en-US"/>
                        </a:p>
                      </a:txBody>
                      <a:tcPr>
                        <a:blipFill rotWithShape="0">
                          <a:blip r:embed="rId9"/>
                          <a:stretch>
                            <a:fillRect l="-399401" t="-98387" r="-101198" b="-103226"/>
                          </a:stretch>
                        </a:blipFill>
                      </a:tcPr>
                    </a:tc>
                    <a:tc>
                      <a:txBody>
                        <a:bodyPr/>
                        <a:lstStyle/>
                        <a:p>
                          <a:endParaRPr lang="en-US"/>
                        </a:p>
                      </a:txBody>
                      <a:tcPr>
                        <a:blipFill rotWithShape="0">
                          <a:blip r:embed="rId9"/>
                          <a:stretch>
                            <a:fillRect l="-499401" t="-98387" r="-1198" b="-103226"/>
                          </a:stretch>
                        </a:blipFill>
                      </a:tcPr>
                    </a:tc>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1</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extLst>
                        <a:ext uri="{9D8B030D-6E8A-4147-A177-3AD203B41FA5}">
                          <a16:colId xmlns="" xmlns:a16="http://schemas.microsoft.com/office/drawing/2014/main" val="20000"/>
                        </a:ext>
                      </a:extLst>
                    </a:gridCol>
                    <a:gridCol w="704850">
                      <a:extLst>
                        <a:ext uri="{9D8B030D-6E8A-4147-A177-3AD203B41FA5}">
                          <a16:colId xmlns="" xmlns:a16="http://schemas.microsoft.com/office/drawing/2014/main" val="20001"/>
                        </a:ext>
                      </a:extLst>
                    </a:gridCol>
                    <a:gridCol w="704850">
                      <a:extLst>
                        <a:ext uri="{9D8B030D-6E8A-4147-A177-3AD203B41FA5}">
                          <a16:colId xmlns="" xmlns:a16="http://schemas.microsoft.com/office/drawing/2014/main" val="20002"/>
                        </a:ext>
                      </a:extLst>
                    </a:gridCol>
                    <a:gridCol w="704850">
                      <a:extLst>
                        <a:ext uri="{9D8B030D-6E8A-4147-A177-3AD203B41FA5}">
                          <a16:colId xmlns="" xmlns:a16="http://schemas.microsoft.com/office/drawing/2014/main" val="20003"/>
                        </a:ext>
                      </a:extLst>
                    </a:gridCol>
                  </a:tblGrid>
                  <a:tr h="37084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𝐽</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𝐾</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3"/>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gridCol w="704850"/>
                    <a:gridCol w="704850"/>
                    <a:gridCol w="704850"/>
                  </a:tblGrid>
                  <a:tr h="45720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endParaRPr lang="en-US"/>
                        </a:p>
                      </a:txBody>
                      <a:tcPr>
                        <a:blipFill rotWithShape="0">
                          <a:blip r:embed="rId10"/>
                          <a:stretch>
                            <a:fillRect t="-122951" r="-301724" b="-300000"/>
                          </a:stretch>
                        </a:blipFill>
                      </a:tcPr>
                    </a:tc>
                    <a:tc>
                      <a:txBody>
                        <a:bodyPr/>
                        <a:lstStyle/>
                        <a:p>
                          <a:endParaRPr lang="en-US"/>
                        </a:p>
                      </a:txBody>
                      <a:tcPr>
                        <a:blipFill rotWithShape="0">
                          <a:blip r:embed="rId10"/>
                          <a:stretch>
                            <a:fillRect l="-100000" t="-122951" r="-201724" b="-300000"/>
                          </a:stretch>
                        </a:blipFill>
                      </a:tcPr>
                    </a:tc>
                    <a:tc>
                      <a:txBody>
                        <a:bodyPr/>
                        <a:lstStyle/>
                        <a:p>
                          <a:endParaRPr lang="en-US"/>
                        </a:p>
                      </a:txBody>
                      <a:tcPr>
                        <a:blipFill rotWithShape="0">
                          <a:blip r:embed="rId10"/>
                          <a:stretch>
                            <a:fillRect l="-200000" t="-122951" r="-101724" b="-300000"/>
                          </a:stretch>
                        </a:blipFill>
                      </a:tcPr>
                    </a:tc>
                    <a:tc>
                      <a:txBody>
                        <a:bodyPr/>
                        <a:lstStyle/>
                        <a:p>
                          <a:endParaRPr lang="en-US"/>
                        </a:p>
                      </a:txBody>
                      <a:tcPr>
                        <a:blipFill rotWithShape="0">
                          <a:blip r:embed="rId10"/>
                          <a:stretch>
                            <a:fillRect l="-300000" t="-122951" r="-1724" b="-300000"/>
                          </a:stretch>
                        </a:blipFill>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23" name="TextBox 22"/>
              <p:cNvSpPr txBox="1"/>
              <p:nvPr/>
            </p:nvSpPr>
            <p:spPr>
              <a:xfrm>
                <a:off x="5426712" y="4043604"/>
                <a:ext cx="521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5426712" y="4043604"/>
                <a:ext cx="521233" cy="369332"/>
              </a:xfrm>
              <a:prstGeom prst="rect">
                <a:avLst/>
              </a:prstGeom>
              <a:blipFill rotWithShape="0">
                <a:blip r:embed="rId11"/>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426712" y="4412936"/>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5426712" y="4412936"/>
                <a:ext cx="521232" cy="369332"/>
              </a:xfrm>
              <a:prstGeom prst="rect">
                <a:avLst/>
              </a:prstGeom>
              <a:blipFill rotWithShape="0">
                <a:blip r:embed="rId12"/>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37598" y="4782268"/>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5437598" y="4782268"/>
                <a:ext cx="521232" cy="369332"/>
              </a:xfrm>
              <a:prstGeom prst="rect">
                <a:avLst/>
              </a:prstGeom>
              <a:blipFill rotWithShape="0">
                <a:blip r:embed="rId1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939820" y="4037150"/>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6939820" y="4037150"/>
                <a:ext cx="450700" cy="369332"/>
              </a:xfrm>
              <a:prstGeom prst="rect">
                <a:avLst/>
              </a:prstGeom>
              <a:blipFill rotWithShape="0">
                <a:blip r:embed="rId1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939820" y="4406482"/>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6939820" y="4406482"/>
                <a:ext cx="450700" cy="369332"/>
              </a:xfrm>
              <a:prstGeom prst="rect">
                <a:avLst/>
              </a:prstGeom>
              <a:blipFill rotWithShape="0">
                <a:blip r:embed="rId15"/>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50705" y="4775814"/>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6950705" y="4775814"/>
                <a:ext cx="450700" cy="369332"/>
              </a:xfrm>
              <a:prstGeom prst="rect">
                <a:avLst/>
              </a:prstGeom>
              <a:blipFill rotWithShape="0">
                <a:blip r:embed="rId1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560306" y="4050382"/>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560306" y="4050382"/>
                <a:ext cx="529247" cy="369332"/>
              </a:xfrm>
              <a:prstGeom prst="rect">
                <a:avLst/>
              </a:prstGeom>
              <a:blipFill rotWithShape="0">
                <a:blip r:embed="rId1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0306" y="4419714"/>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0306" y="4419714"/>
                <a:ext cx="529247" cy="369332"/>
              </a:xfrm>
              <a:prstGeom prst="rect">
                <a:avLst/>
              </a:prstGeom>
              <a:blipFill rotWithShape="0">
                <a:blip r:embed="rId1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560306" y="4789046"/>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7560306" y="4789046"/>
                <a:ext cx="529247" cy="369332"/>
              </a:xfrm>
              <a:prstGeom prst="rect">
                <a:avLst/>
              </a:prstGeom>
              <a:blipFill rotWithShape="0">
                <a:blip r:embed="rId19"/>
                <a:stretch>
                  <a:fillRect b="-1667"/>
                </a:stretch>
              </a:blipFill>
            </p:spPr>
            <p:txBody>
              <a:bodyPr/>
              <a:lstStyle/>
              <a:p>
                <a:r>
                  <a:rPr lang="en-US">
                    <a:noFill/>
                  </a:rPr>
                  <a:t> </a:t>
                </a:r>
              </a:p>
            </p:txBody>
          </p:sp>
        </mc:Fallback>
      </mc:AlternateContent>
      <p:sp>
        <p:nvSpPr>
          <p:cNvPr id="33" name="TextBox 32"/>
          <p:cNvSpPr txBox="1"/>
          <p:nvPr/>
        </p:nvSpPr>
        <p:spPr>
          <a:xfrm>
            <a:off x="5870743" y="405038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4" name="TextBox 33"/>
          <p:cNvSpPr txBox="1"/>
          <p:nvPr/>
        </p:nvSpPr>
        <p:spPr>
          <a:xfrm>
            <a:off x="5870743" y="441971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5" name="TextBox 34"/>
          <p:cNvSpPr txBox="1"/>
          <p:nvPr/>
        </p:nvSpPr>
        <p:spPr>
          <a:xfrm>
            <a:off x="5875869" y="481001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6" name="TextBox 35"/>
          <p:cNvSpPr txBox="1"/>
          <p:nvPr/>
        </p:nvSpPr>
        <p:spPr>
          <a:xfrm>
            <a:off x="7259590" y="4055033"/>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7" name="TextBox 36"/>
          <p:cNvSpPr txBox="1"/>
          <p:nvPr/>
        </p:nvSpPr>
        <p:spPr>
          <a:xfrm>
            <a:off x="7270475" y="441882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8" name="TextBox 37"/>
          <p:cNvSpPr txBox="1"/>
          <p:nvPr/>
        </p:nvSpPr>
        <p:spPr>
          <a:xfrm>
            <a:off x="7269842" y="4798835"/>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9" name="TextBox 38"/>
          <p:cNvSpPr txBox="1"/>
          <p:nvPr/>
        </p:nvSpPr>
        <p:spPr>
          <a:xfrm>
            <a:off x="8009474" y="405038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40" name="TextBox 39"/>
          <p:cNvSpPr txBox="1"/>
          <p:nvPr/>
        </p:nvSpPr>
        <p:spPr>
          <a:xfrm>
            <a:off x="8009474" y="4419714"/>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41" name="TextBox 40"/>
          <p:cNvSpPr txBox="1"/>
          <p:nvPr/>
        </p:nvSpPr>
        <p:spPr>
          <a:xfrm>
            <a:off x="8009474" y="4789046"/>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8" name="TextBox 7"/>
          <p:cNvSpPr txBox="1"/>
          <p:nvPr/>
        </p:nvSpPr>
        <p:spPr>
          <a:xfrm>
            <a:off x="5033679" y="3547646"/>
            <a:ext cx="332142" cy="338554"/>
          </a:xfrm>
          <a:prstGeom prst="rect">
            <a:avLst/>
          </a:prstGeom>
          <a:noFill/>
        </p:spPr>
        <p:txBody>
          <a:bodyPr wrap="none" rtlCol="0">
            <a:spAutoFit/>
          </a:bodyPr>
          <a:lstStyle/>
          <a:p>
            <a:r>
              <a:rPr lang="en-US" sz="1600" dirty="0" smtClean="0"/>
              <a:t>X</a:t>
            </a:r>
            <a:endParaRPr lang="en-US" sz="1600" dirty="0"/>
          </a:p>
        </p:txBody>
      </p:sp>
      <p:sp>
        <p:nvSpPr>
          <p:cNvPr id="42" name="TextBox 41"/>
          <p:cNvSpPr txBox="1"/>
          <p:nvPr/>
        </p:nvSpPr>
        <p:spPr>
          <a:xfrm>
            <a:off x="4996668" y="5528846"/>
            <a:ext cx="287258" cy="338554"/>
          </a:xfrm>
          <a:prstGeom prst="rect">
            <a:avLst/>
          </a:prstGeom>
          <a:noFill/>
        </p:spPr>
        <p:txBody>
          <a:bodyPr wrap="none" rtlCol="0">
            <a:spAutoFit/>
          </a:bodyPr>
          <a:lstStyle/>
          <a:p>
            <a:r>
              <a:rPr lang="en-US" sz="1600" dirty="0"/>
              <a:t>1</a:t>
            </a:r>
          </a:p>
        </p:txBody>
      </p:sp>
      <p:sp>
        <p:nvSpPr>
          <p:cNvPr id="43" name="TextBox 42"/>
          <p:cNvSpPr txBox="1"/>
          <p:nvPr/>
        </p:nvSpPr>
        <p:spPr>
          <a:xfrm>
            <a:off x="3396468" y="3534583"/>
            <a:ext cx="287258" cy="338554"/>
          </a:xfrm>
          <a:prstGeom prst="rect">
            <a:avLst/>
          </a:prstGeom>
          <a:noFill/>
        </p:spPr>
        <p:txBody>
          <a:bodyPr wrap="none" rtlCol="0">
            <a:spAutoFit/>
          </a:bodyPr>
          <a:lstStyle/>
          <a:p>
            <a:r>
              <a:rPr lang="en-US" sz="1600" dirty="0" smtClean="0"/>
              <a:t>0</a:t>
            </a:r>
            <a:endParaRPr lang="en-US" sz="1600" dirty="0"/>
          </a:p>
        </p:txBody>
      </p:sp>
      <p:sp>
        <p:nvSpPr>
          <p:cNvPr id="44" name="TextBox 43"/>
          <p:cNvSpPr txBox="1"/>
          <p:nvPr/>
        </p:nvSpPr>
        <p:spPr>
          <a:xfrm>
            <a:off x="1720068" y="3534583"/>
            <a:ext cx="332142" cy="338554"/>
          </a:xfrm>
          <a:prstGeom prst="rect">
            <a:avLst/>
          </a:prstGeom>
          <a:noFill/>
        </p:spPr>
        <p:txBody>
          <a:bodyPr wrap="none" rtlCol="0">
            <a:spAutoFit/>
          </a:bodyPr>
          <a:lstStyle/>
          <a:p>
            <a:r>
              <a:rPr lang="en-US" sz="1600" dirty="0" smtClean="0"/>
              <a:t>X</a:t>
            </a:r>
            <a:endParaRPr lang="en-US" sz="1600" dirty="0"/>
          </a:p>
        </p:txBody>
      </p:sp>
      <p:sp>
        <p:nvSpPr>
          <p:cNvPr id="45" name="TextBox 44"/>
          <p:cNvSpPr txBox="1"/>
          <p:nvPr/>
        </p:nvSpPr>
        <p:spPr>
          <a:xfrm>
            <a:off x="1733131" y="5515783"/>
            <a:ext cx="287258" cy="338554"/>
          </a:xfrm>
          <a:prstGeom prst="rect">
            <a:avLst/>
          </a:prstGeom>
          <a:noFill/>
        </p:spPr>
        <p:txBody>
          <a:bodyPr wrap="none" rtlCol="0">
            <a:spAutoFit/>
          </a:bodyPr>
          <a:lstStyle/>
          <a:p>
            <a:r>
              <a:rPr lang="en-US" sz="1600" dirty="0" smtClean="0"/>
              <a:t>0</a:t>
            </a:r>
            <a:endParaRPr lang="en-US" sz="1600" dirty="0"/>
          </a:p>
        </p:txBody>
      </p:sp>
      <p:sp>
        <p:nvSpPr>
          <p:cNvPr id="46" name="TextBox 45"/>
          <p:cNvSpPr txBox="1"/>
          <p:nvPr/>
        </p:nvSpPr>
        <p:spPr>
          <a:xfrm>
            <a:off x="3370342" y="5515783"/>
            <a:ext cx="332142" cy="338554"/>
          </a:xfrm>
          <a:prstGeom prst="rect">
            <a:avLst/>
          </a:prstGeom>
          <a:noFill/>
        </p:spPr>
        <p:txBody>
          <a:bodyPr wrap="none" rtlCol="0">
            <a:spAutoFit/>
          </a:bodyPr>
          <a:lstStyle/>
          <a:p>
            <a:r>
              <a:rPr lang="en-US" sz="1600" dirty="0"/>
              <a:t>X</a:t>
            </a:r>
          </a:p>
        </p:txBody>
      </p:sp>
      <p:sp>
        <p:nvSpPr>
          <p:cNvPr id="9" name="TextBox 8"/>
          <p:cNvSpPr txBox="1"/>
          <p:nvPr/>
        </p:nvSpPr>
        <p:spPr>
          <a:xfrm>
            <a:off x="6565195" y="405038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7" name="TextBox 46"/>
          <p:cNvSpPr txBox="1"/>
          <p:nvPr/>
        </p:nvSpPr>
        <p:spPr>
          <a:xfrm>
            <a:off x="6563222" y="4412905"/>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8" name="TextBox 47"/>
          <p:cNvSpPr txBox="1"/>
          <p:nvPr/>
        </p:nvSpPr>
        <p:spPr>
          <a:xfrm>
            <a:off x="6557821" y="4789046"/>
            <a:ext cx="300082" cy="369332"/>
          </a:xfrm>
          <a:prstGeom prst="rect">
            <a:avLst/>
          </a:prstGeom>
          <a:noFill/>
        </p:spPr>
        <p:txBody>
          <a:bodyPr wrap="none" rtlCol="0">
            <a:spAutoFit/>
          </a:bodyPr>
          <a:lstStyle/>
          <a:p>
            <a:r>
              <a:rPr lang="en-US" sz="1800" b="1" dirty="0">
                <a:solidFill>
                  <a:schemeClr val="tx2">
                    <a:lumMod val="50000"/>
                  </a:schemeClr>
                </a:solidFill>
              </a:rPr>
              <a:t>1</a:t>
            </a:r>
          </a:p>
        </p:txBody>
      </p:sp>
    </p:spTree>
    <p:extLst>
      <p:ext uri="{BB962C8B-B14F-4D97-AF65-F5344CB8AC3E}">
        <p14:creationId xmlns:p14="http://schemas.microsoft.com/office/powerpoint/2010/main" val="2307285953"/>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1+#ppt_w/2"/>
                                          </p:val>
                                        </p:tav>
                                        <p:tav tm="100000">
                                          <p:val>
                                            <p:strVal val="#ppt_x"/>
                                          </p:val>
                                        </p:tav>
                                      </p:tavLst>
                                    </p:anim>
                                    <p:anim calcmode="lin" valueType="num">
                                      <p:cBhvr additive="base">
                                        <p:cTn id="49" dur="500" fill="hold"/>
                                        <p:tgtEl>
                                          <p:spTgt spid="36"/>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1+#ppt_w/2"/>
                                          </p:val>
                                        </p:tav>
                                        <p:tav tm="100000">
                                          <p:val>
                                            <p:strVal val="#ppt_x"/>
                                          </p:val>
                                        </p:tav>
                                      </p:tavLst>
                                    </p:anim>
                                    <p:anim calcmode="lin" valueType="num">
                                      <p:cBhvr additive="base">
                                        <p:cTn id="75" dur="500" fill="hold"/>
                                        <p:tgtEl>
                                          <p:spTgt spid="34"/>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1+#ppt_w/2"/>
                                          </p:val>
                                        </p:tav>
                                        <p:tav tm="100000">
                                          <p:val>
                                            <p:strVal val="#ppt_x"/>
                                          </p:val>
                                        </p:tav>
                                      </p:tavLst>
                                    </p:anim>
                                    <p:anim calcmode="lin" valueType="num">
                                      <p:cBhvr additive="base">
                                        <p:cTn id="79"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500" fill="hold"/>
                                        <p:tgtEl>
                                          <p:spTgt spid="37"/>
                                        </p:tgtEl>
                                        <p:attrNameLst>
                                          <p:attrName>ppt_x</p:attrName>
                                        </p:attrNameLst>
                                      </p:cBhvr>
                                      <p:tavLst>
                                        <p:tav tm="0">
                                          <p:val>
                                            <p:strVal val="1+#ppt_w/2"/>
                                          </p:val>
                                        </p:tav>
                                        <p:tav tm="100000">
                                          <p:val>
                                            <p:strVal val="#ppt_x"/>
                                          </p:val>
                                        </p:tav>
                                      </p:tavLst>
                                    </p:anim>
                                    <p:anim calcmode="lin" valueType="num">
                                      <p:cBhvr additive="base">
                                        <p:cTn id="85" dur="500" fill="hold"/>
                                        <p:tgtEl>
                                          <p:spTgt spid="37"/>
                                        </p:tgtEl>
                                        <p:attrNameLst>
                                          <p:attrName>ppt_y</p:attrName>
                                        </p:attrNameLst>
                                      </p:cBhvr>
                                      <p:tavLst>
                                        <p:tav tm="0">
                                          <p:val>
                                            <p:strVal val="#ppt_y"/>
                                          </p:val>
                                        </p:tav>
                                        <p:tav tm="100000">
                                          <p:val>
                                            <p:strVal val="#ppt_y"/>
                                          </p:val>
                                        </p:tav>
                                      </p:tavLst>
                                    </p:anim>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1+#ppt_w/2"/>
                                          </p:val>
                                        </p:tav>
                                        <p:tav tm="100000">
                                          <p:val>
                                            <p:strVal val="#ppt_x"/>
                                          </p:val>
                                        </p:tav>
                                      </p:tavLst>
                                    </p:anim>
                                    <p:anim calcmode="lin" valueType="num">
                                      <p:cBhvr additive="base">
                                        <p:cTn id="98" dur="500" fill="hold"/>
                                        <p:tgtEl>
                                          <p:spTgt spid="40"/>
                                        </p:tgtEl>
                                        <p:attrNameLst>
                                          <p:attrName>ppt_y</p:attrName>
                                        </p:attrNameLst>
                                      </p:cBhvr>
                                      <p:tavLst>
                                        <p:tav tm="0">
                                          <p:val>
                                            <p:strVal val="#ppt_y"/>
                                          </p:val>
                                        </p:tav>
                                        <p:tav tm="100000">
                                          <p:val>
                                            <p:strVal val="#ppt_y"/>
                                          </p:val>
                                        </p:tav>
                                      </p:tavLst>
                                    </p:anim>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1+#ppt_w/2"/>
                                          </p:val>
                                        </p:tav>
                                        <p:tav tm="100000">
                                          <p:val>
                                            <p:strVal val="#ppt_x"/>
                                          </p:val>
                                        </p:tav>
                                      </p:tavLst>
                                    </p:anim>
                                    <p:anim calcmode="lin" valueType="num">
                                      <p:cBhvr additive="base">
                                        <p:cTn id="111" dur="500" fill="hold"/>
                                        <p:tgtEl>
                                          <p:spTgt spid="35"/>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2"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 calcmode="lin" valueType="num">
                                      <p:cBhvr additive="base">
                                        <p:cTn id="115" dur="500" fill="hold"/>
                                        <p:tgtEl>
                                          <p:spTgt spid="48"/>
                                        </p:tgtEl>
                                        <p:attrNameLst>
                                          <p:attrName>ppt_x</p:attrName>
                                        </p:attrNameLst>
                                      </p:cBhvr>
                                      <p:tavLst>
                                        <p:tav tm="0">
                                          <p:val>
                                            <p:strVal val="1+#ppt_w/2"/>
                                          </p:val>
                                        </p:tav>
                                        <p:tav tm="100000">
                                          <p:val>
                                            <p:strVal val="#ppt_x"/>
                                          </p:val>
                                        </p:tav>
                                      </p:tavLst>
                                    </p:anim>
                                    <p:anim calcmode="lin" valueType="num">
                                      <p:cBhvr additive="base">
                                        <p:cTn id="11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 calcmode="lin" valueType="num">
                                      <p:cBhvr additive="base">
                                        <p:cTn id="121" dur="500" fill="hold"/>
                                        <p:tgtEl>
                                          <p:spTgt spid="38"/>
                                        </p:tgtEl>
                                        <p:attrNameLst>
                                          <p:attrName>ppt_x</p:attrName>
                                        </p:attrNameLst>
                                      </p:cBhvr>
                                      <p:tavLst>
                                        <p:tav tm="0">
                                          <p:val>
                                            <p:strVal val="1+#ppt_w/2"/>
                                          </p:val>
                                        </p:tav>
                                        <p:tav tm="100000">
                                          <p:val>
                                            <p:strVal val="#ppt_x"/>
                                          </p:val>
                                        </p:tav>
                                      </p:tavLst>
                                    </p:anim>
                                    <p:anim calcmode="lin" valueType="num">
                                      <p:cBhvr additive="base">
                                        <p:cTn id="122" dur="500" fill="hold"/>
                                        <p:tgtEl>
                                          <p:spTgt spid="38"/>
                                        </p:tgtEl>
                                        <p:attrNameLst>
                                          <p:attrName>ppt_y</p:attrName>
                                        </p:attrNameLst>
                                      </p:cBhvr>
                                      <p:tavLst>
                                        <p:tav tm="0">
                                          <p:val>
                                            <p:strVal val="#ppt_y"/>
                                          </p:val>
                                        </p:tav>
                                        <p:tav tm="100000">
                                          <p:val>
                                            <p:strVal val="#ppt_y"/>
                                          </p:val>
                                        </p:tav>
                                      </p:tavLst>
                                    </p:anim>
                                  </p:childTnLst>
                                </p:cTn>
                              </p:par>
                            </p:childTnLst>
                          </p:cTn>
                        </p:par>
                        <p:par>
                          <p:cTn id="123" fill="hold">
                            <p:stCondLst>
                              <p:cond delay="500"/>
                            </p:stCondLst>
                            <p:childTnLst>
                              <p:par>
                                <p:cTn id="124" presetID="1" presetClass="entr" presetSubtype="0" fill="hold" nodeType="afterEffect">
                                  <p:stCondLst>
                                    <p:cond delay="0"/>
                                  </p:stCondLst>
                                  <p:childTnLst>
                                    <p:set>
                                      <p:cBhvr>
                                        <p:cTn id="125" dur="1" fill="hold">
                                          <p:stCondLst>
                                            <p:cond delay="0"/>
                                          </p:stCondLst>
                                        </p:cTn>
                                        <p:tgtEl>
                                          <p:spTgt spid="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4"/>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1+#ppt_w/2"/>
                                          </p:val>
                                        </p:tav>
                                        <p:tav tm="100000">
                                          <p:val>
                                            <p:strVal val="#ppt_x"/>
                                          </p:val>
                                        </p:tav>
                                      </p:tavLst>
                                    </p:anim>
                                    <p:anim calcmode="lin" valueType="num">
                                      <p:cBhvr additive="base">
                                        <p:cTn id="135" dur="500" fill="hold"/>
                                        <p:tgtEl>
                                          <p:spTgt spid="41"/>
                                        </p:tgtEl>
                                        <p:attrNameLst>
                                          <p:attrName>ppt_y</p:attrName>
                                        </p:attrNameLst>
                                      </p:cBhvr>
                                      <p:tavLst>
                                        <p:tav tm="0">
                                          <p:val>
                                            <p:strVal val="#ppt_y"/>
                                          </p:val>
                                        </p:tav>
                                        <p:tav tm="100000">
                                          <p:val>
                                            <p:strVal val="#ppt_y"/>
                                          </p:val>
                                        </p:tav>
                                      </p:tavLst>
                                    </p:anim>
                                  </p:childTnLst>
                                </p:cTn>
                              </p:par>
                            </p:childTnLst>
                          </p:cTn>
                        </p:par>
                        <p:par>
                          <p:cTn id="136" fill="hold">
                            <p:stCondLst>
                              <p:cond delay="500"/>
                            </p:stCondLst>
                            <p:childTnLst>
                              <p:par>
                                <p:cTn id="137" presetID="1" presetClass="entr" presetSubtype="0" fill="hold" nodeType="afterEffect">
                                  <p:stCondLst>
                                    <p:cond delay="0"/>
                                  </p:stCondLst>
                                  <p:childTnLst>
                                    <p:set>
                                      <p:cBhvr>
                                        <p:cTn id="138" dur="1" fill="hold">
                                          <p:stCondLst>
                                            <p:cond delay="0"/>
                                          </p:stCondLst>
                                        </p:cTn>
                                        <p:tgtEl>
                                          <p:spTgt spid="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P spid="24" grpId="0"/>
      <p:bldP spid="25"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8" grpId="0"/>
      <p:bldP spid="42" grpId="0"/>
      <p:bldP spid="43" grpId="0"/>
      <p:bldP spid="44" grpId="0"/>
      <p:bldP spid="45" grpId="0"/>
      <p:bldP spid="46" grpId="0"/>
      <p:bldP spid="9" grpId="0"/>
      <p:bldP spid="47" grpId="0"/>
      <p:bldP spid="48"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533400"/>
            <a:ext cx="43636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4: </a:t>
            </a:r>
            <a:r>
              <a:rPr lang="en-US" dirty="0" err="1" smtClean="0">
                <a:solidFill>
                  <a:srgbClr val="FFFF66"/>
                </a:solidFill>
              </a:rPr>
              <a:t>Karnaugh</a:t>
            </a:r>
            <a:r>
              <a:rPr lang="en-US" dirty="0" smtClean="0">
                <a:solidFill>
                  <a:srgbClr val="FFFF66"/>
                </a:solidFill>
              </a:rPr>
              <a:t> Maps (Cont..)</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772886" y="2180944"/>
            <a:ext cx="1371791" cy="2010056"/>
          </a:xfrm>
          <a:prstGeom prst="rect">
            <a:avLst/>
          </a:prstGeom>
        </p:spPr>
      </p:pic>
      <p:pic>
        <p:nvPicPr>
          <p:cNvPr id="3" name="Picture 2"/>
          <p:cNvPicPr>
            <a:picLocks noChangeAspect="1"/>
          </p:cNvPicPr>
          <p:nvPr/>
        </p:nvPicPr>
        <p:blipFill>
          <a:blip r:embed="rId4"/>
          <a:stretch>
            <a:fillRect/>
          </a:stretch>
        </p:blipFill>
        <p:spPr>
          <a:xfrm>
            <a:off x="772886" y="4191000"/>
            <a:ext cx="1381318" cy="1962424"/>
          </a:xfrm>
          <a:prstGeom prst="rect">
            <a:avLst/>
          </a:prstGeom>
        </p:spPr>
      </p:pic>
      <p:pic>
        <p:nvPicPr>
          <p:cNvPr id="4" name="Picture 3"/>
          <p:cNvPicPr>
            <a:picLocks noChangeAspect="1"/>
          </p:cNvPicPr>
          <p:nvPr/>
        </p:nvPicPr>
        <p:blipFill>
          <a:blip r:embed="rId5"/>
          <a:stretch>
            <a:fillRect/>
          </a:stretch>
        </p:blipFill>
        <p:spPr>
          <a:xfrm>
            <a:off x="2438400" y="2228576"/>
            <a:ext cx="1362265" cy="1962424"/>
          </a:xfrm>
          <a:prstGeom prst="rect">
            <a:avLst/>
          </a:prstGeom>
        </p:spPr>
      </p:pic>
      <p:pic>
        <p:nvPicPr>
          <p:cNvPr id="5" name="Picture 4"/>
          <p:cNvPicPr>
            <a:picLocks noChangeAspect="1"/>
          </p:cNvPicPr>
          <p:nvPr/>
        </p:nvPicPr>
        <p:blipFill>
          <a:blip r:embed="rId6"/>
          <a:stretch>
            <a:fillRect/>
          </a:stretch>
        </p:blipFill>
        <p:spPr>
          <a:xfrm>
            <a:off x="2428873" y="4191000"/>
            <a:ext cx="1371791" cy="1943371"/>
          </a:xfrm>
          <a:prstGeom prst="rect">
            <a:avLst/>
          </a:prstGeom>
        </p:spPr>
      </p:pic>
      <p:pic>
        <p:nvPicPr>
          <p:cNvPr id="6" name="Picture 5"/>
          <p:cNvPicPr>
            <a:picLocks noChangeAspect="1"/>
          </p:cNvPicPr>
          <p:nvPr/>
        </p:nvPicPr>
        <p:blipFill>
          <a:blip r:embed="rId7"/>
          <a:stretch>
            <a:fillRect/>
          </a:stretch>
        </p:blipFill>
        <p:spPr>
          <a:xfrm>
            <a:off x="4075333" y="2228576"/>
            <a:ext cx="1362265" cy="1962424"/>
          </a:xfrm>
          <a:prstGeom prst="rect">
            <a:avLst/>
          </a:prstGeom>
        </p:spPr>
      </p:pic>
      <p:pic>
        <p:nvPicPr>
          <p:cNvPr id="7" name="Picture 6"/>
          <p:cNvPicPr>
            <a:picLocks noChangeAspect="1"/>
          </p:cNvPicPr>
          <p:nvPr/>
        </p:nvPicPr>
        <p:blipFill>
          <a:blip r:embed="rId8"/>
          <a:stretch>
            <a:fillRect/>
          </a:stretch>
        </p:blipFill>
        <p:spPr>
          <a:xfrm>
            <a:off x="4046754" y="4200526"/>
            <a:ext cx="1390844" cy="1952898"/>
          </a:xfrm>
          <a:prstGeom prst="rect">
            <a:avLst/>
          </a:prstGeom>
        </p:spPr>
      </p:pic>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extLst>
                  <p:ext uri="{D42A27DB-BD31-4B8C-83A1-F6EECF244321}">
                    <p14:modId xmlns:p14="http://schemas.microsoft.com/office/powerpoint/2010/main" val="3974258090"/>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extLst>
                        <a:ext uri="{9D8B030D-6E8A-4147-A177-3AD203B41FA5}">
                          <a16:colId xmlns="" xmlns:a16="http://schemas.microsoft.com/office/drawing/2014/main" val="20000"/>
                        </a:ext>
                      </a:extLst>
                    </a:gridCol>
                    <a:gridCol w="1016000">
                      <a:extLst>
                        <a:ext uri="{9D8B030D-6E8A-4147-A177-3AD203B41FA5}">
                          <a16:colId xmlns="" xmlns:a16="http://schemas.microsoft.com/office/drawing/2014/main" val="20001"/>
                        </a:ext>
                      </a:extLst>
                    </a:gridCol>
                    <a:gridCol w="1016000">
                      <a:extLst>
                        <a:ext uri="{9D8B030D-6E8A-4147-A177-3AD203B41FA5}">
                          <a16:colId xmlns="" xmlns:a16="http://schemas.microsoft.com/office/drawing/2014/main" val="20002"/>
                        </a:ext>
                      </a:extLst>
                    </a:gridCol>
                    <a:gridCol w="1016000">
                      <a:extLst>
                        <a:ext uri="{9D8B030D-6E8A-4147-A177-3AD203B41FA5}">
                          <a16:colId xmlns="" xmlns:a16="http://schemas.microsoft.com/office/drawing/2014/main" val="20003"/>
                        </a:ext>
                      </a:extLst>
                    </a:gridCol>
                    <a:gridCol w="1016000">
                      <a:extLst>
                        <a:ext uri="{9D8B030D-6E8A-4147-A177-3AD203B41FA5}">
                          <a16:colId xmlns="" xmlns:a16="http://schemas.microsoft.com/office/drawing/2014/main" val="20004"/>
                        </a:ext>
                      </a:extLst>
                    </a:gridCol>
                    <a:gridCol w="1016000">
                      <a:extLst>
                        <a:ext uri="{9D8B030D-6E8A-4147-A177-3AD203B41FA5}">
                          <a16:colId xmlns="" xmlns:a16="http://schemas.microsoft.com/office/drawing/2014/main" val="20005"/>
                        </a:ext>
                      </a:extLst>
                    </a:gridCol>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lnR w="38100" cap="flat" cmpd="sng" algn="ctr">
                          <a:solidFill>
                            <a:schemeClr val="tx1"/>
                          </a:solidFill>
                          <a:prstDash val="solid"/>
                          <a:round/>
                          <a:headEnd type="none" w="med" len="med"/>
                          <a:tailEnd type="none" w="med" len="med"/>
                        </a:ln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2</m:t>
                                    </m:r>
                                  </m:sub>
                                </m:sSub>
                              </m:oMath>
                            </m:oMathPara>
                          </a14:m>
                          <a:endParaRPr lang="en-US" dirty="0">
                            <a:ln>
                              <a:solidFill>
                                <a:schemeClr val="bg1">
                                  <a:lumMod val="20000"/>
                                  <a:lumOff val="80000"/>
                                </a:schemeClr>
                              </a:solidFill>
                            </a:ln>
                            <a:solidFill>
                              <a:schemeClr val="bg1">
                                <a:lumMod val="20000"/>
                                <a:lumOff val="80000"/>
                              </a:schemeClr>
                            </a:solidFill>
                          </a:endParaRPr>
                        </a:p>
                      </a:txBody>
                      <a:tcPr>
                        <a:lnL w="38100" cap="flat" cmpd="sng" algn="ctr">
                          <a:solidFill>
                            <a:schemeClr val="tx1"/>
                          </a:solidFill>
                          <a:prstDash val="solid"/>
                          <a:round/>
                          <a:headEnd type="none" w="med" len="med"/>
                          <a:tailEnd type="none" w="med" len="med"/>
                        </a:lnL>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0</m:t>
                                    </m:r>
                                  </m:sub>
                                </m:sSub>
                              </m:oMath>
                            </m:oMathPara>
                          </a14:m>
                          <a:endParaRPr lang="en-US"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bl>
              </a:graphicData>
            </a:graphic>
          </p:graphicFrame>
        </mc:Choice>
        <mc:Fallback xmlns="">
          <p:graphicFrame>
            <p:nvGraphicFramePr>
              <p:cNvPr id="10" name="Table 9"/>
              <p:cNvGraphicFramePr>
                <a:graphicFrameLocks noGrp="1"/>
              </p:cNvGraphicFramePr>
              <p:nvPr>
                <p:extLst>
                  <p:ext uri="{D42A27DB-BD31-4B8C-83A1-F6EECF244321}">
                    <p14:modId xmlns:p14="http://schemas.microsoft.com/office/powerpoint/2010/main" val="3974258090"/>
                  </p:ext>
                </p:extLst>
              </p:nvPr>
            </p:nvGraphicFramePr>
            <p:xfrm>
              <a:off x="1196158" y="1023258"/>
              <a:ext cx="6096000" cy="1112520"/>
            </p:xfrm>
            <a:graphic>
              <a:graphicData uri="http://schemas.openxmlformats.org/drawingml/2006/table">
                <a:tbl>
                  <a:tblPr firstRow="1" bandRow="1">
                    <a:tableStyleId>{8FD4443E-F989-4FC4-A0C8-D5A2AF1F390B}</a:tableStyleId>
                  </a:tblPr>
                  <a:tblGrid>
                    <a:gridCol w="1016000"/>
                    <a:gridCol w="1016000"/>
                    <a:gridCol w="1016000"/>
                    <a:gridCol w="1016000"/>
                    <a:gridCol w="1016000"/>
                    <a:gridCol w="1016000"/>
                  </a:tblGrid>
                  <a:tr h="370840">
                    <a:tc gridSpan="3">
                      <a:txBody>
                        <a:bodyPr/>
                        <a:lstStyle/>
                        <a:p>
                          <a:pPr algn="ctr"/>
                          <a:r>
                            <a:rPr lang="en-US"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PRESENT STATE</a:t>
                          </a: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endParaRPr lang="en-US" dirty="0"/>
                        </a:p>
                      </a:txBody>
                      <a:tcPr/>
                    </a:tc>
                    <a:tc hMerge="1">
                      <a:txBody>
                        <a:bodyPr/>
                        <a:lstStyle/>
                        <a:p>
                          <a:endParaRPr lang="en-US" dirty="0"/>
                        </a:p>
                      </a:txBody>
                      <a:tcPr/>
                    </a:tc>
                    <a:tc gridSpan="3">
                      <a:txBody>
                        <a:bodyPr/>
                        <a:lstStyle/>
                        <a:p>
                          <a:pPr marL="0" algn="ctr" defTabSz="914400" rtl="0" eaLnBrk="1" latinLnBrk="0" hangingPunct="1"/>
                          <a:r>
                            <a:rPr lang="en-US" sz="18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NEXT STATE</a:t>
                          </a:r>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endParaRPr lang="en-US" dirty="0"/>
                        </a:p>
                      </a:txBody>
                      <a:tcPr/>
                    </a:tc>
                    <a:tc hMerge="1">
                      <a:txBody>
                        <a:bodyPr/>
                        <a:lstStyle/>
                        <a:p>
                          <a:endParaRPr lang="en-US" dirty="0"/>
                        </a:p>
                      </a:txBody>
                      <a:tcPr/>
                    </a:tc>
                  </a:tr>
                  <a:tr h="370840">
                    <a:tc>
                      <a:txBody>
                        <a:bodyPr/>
                        <a:lstStyle/>
                        <a:p>
                          <a:endParaRPr lang="en-US"/>
                        </a:p>
                      </a:txBody>
                      <a:tcPr>
                        <a:blipFill rotWithShape="0">
                          <a:blip r:embed="rId9"/>
                          <a:stretch>
                            <a:fillRect t="-98387" r="-500599" b="-103226"/>
                          </a:stretch>
                        </a:blipFill>
                      </a:tcPr>
                    </a:tc>
                    <a:tc>
                      <a:txBody>
                        <a:bodyPr/>
                        <a:lstStyle/>
                        <a:p>
                          <a:endParaRPr lang="en-US"/>
                        </a:p>
                      </a:txBody>
                      <a:tcPr>
                        <a:blipFill rotWithShape="0">
                          <a:blip r:embed="rId9"/>
                          <a:stretch>
                            <a:fillRect l="-100000" t="-98387" r="-400599" b="-103226"/>
                          </a:stretch>
                        </a:blipFill>
                      </a:tcPr>
                    </a:tc>
                    <a:tc>
                      <a:txBody>
                        <a:bodyPr/>
                        <a:lstStyle/>
                        <a:p>
                          <a:endParaRPr lang="en-US"/>
                        </a:p>
                      </a:txBody>
                      <a:tcPr>
                        <a:lnR w="38100" cap="flat" cmpd="sng" algn="ctr">
                          <a:solidFill>
                            <a:schemeClr val="tx1"/>
                          </a:solidFill>
                          <a:prstDash val="solid"/>
                          <a:round/>
                          <a:headEnd type="none" w="med" len="med"/>
                          <a:tailEnd type="none" w="med" len="med"/>
                        </a:lnR>
                        <a:blipFill rotWithShape="0">
                          <a:blip r:embed="rId9"/>
                          <a:stretch>
                            <a:fillRect l="-200000" t="-98387" r="-300599" b="-103226"/>
                          </a:stretch>
                        </a:blipFill>
                      </a:tcPr>
                    </a:tc>
                    <a:tc>
                      <a:txBody>
                        <a:bodyPr/>
                        <a:lstStyle/>
                        <a:p>
                          <a:endParaRPr lang="en-US"/>
                        </a:p>
                      </a:txBody>
                      <a:tcPr>
                        <a:lnL w="38100" cap="flat" cmpd="sng" algn="ctr">
                          <a:solidFill>
                            <a:schemeClr val="tx1"/>
                          </a:solidFill>
                          <a:prstDash val="solid"/>
                          <a:round/>
                          <a:headEnd type="none" w="med" len="med"/>
                          <a:tailEnd type="none" w="med" len="med"/>
                        </a:lnL>
                        <a:blipFill rotWithShape="0">
                          <a:blip r:embed="rId9"/>
                          <a:stretch>
                            <a:fillRect l="-301807" t="-98387" r="-202410" b="-103226"/>
                          </a:stretch>
                        </a:blipFill>
                      </a:tcPr>
                    </a:tc>
                    <a:tc>
                      <a:txBody>
                        <a:bodyPr/>
                        <a:lstStyle/>
                        <a:p>
                          <a:endParaRPr lang="en-US"/>
                        </a:p>
                      </a:txBody>
                      <a:tcPr>
                        <a:blipFill rotWithShape="0">
                          <a:blip r:embed="rId9"/>
                          <a:stretch>
                            <a:fillRect l="-399401" t="-98387" r="-101198" b="-103226"/>
                          </a:stretch>
                        </a:blipFill>
                      </a:tcPr>
                    </a:tc>
                    <a:tc>
                      <a:txBody>
                        <a:bodyPr/>
                        <a:lstStyle/>
                        <a:p>
                          <a:endParaRPr lang="en-US"/>
                        </a:p>
                      </a:txBody>
                      <a:tcPr>
                        <a:blipFill rotWithShape="0">
                          <a:blip r:embed="rId9"/>
                          <a:stretch>
                            <a:fillRect l="-499401" t="-98387" r="-1198" b="-103226"/>
                          </a:stretch>
                        </a:blipFill>
                      </a:tcPr>
                    </a:tc>
                  </a:tr>
                  <a:tr h="370840">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1</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r>
                            <a:rPr lang="en-US" dirty="0" smtClean="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rPr>
                            <a:t>0</a:t>
                          </a: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r>
                            <a:rPr lang="en-US" sz="1800" kern="1200" dirty="0" smtClean="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rPr>
                            <a:t>0</a:t>
                          </a:r>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extLst>
                        <a:ext uri="{9D8B030D-6E8A-4147-A177-3AD203B41FA5}">
                          <a16:colId xmlns="" xmlns:a16="http://schemas.microsoft.com/office/drawing/2014/main" val="20000"/>
                        </a:ext>
                      </a:extLst>
                    </a:gridCol>
                    <a:gridCol w="704850">
                      <a:extLst>
                        <a:ext uri="{9D8B030D-6E8A-4147-A177-3AD203B41FA5}">
                          <a16:colId xmlns="" xmlns:a16="http://schemas.microsoft.com/office/drawing/2014/main" val="20001"/>
                        </a:ext>
                      </a:extLst>
                    </a:gridCol>
                    <a:gridCol w="704850">
                      <a:extLst>
                        <a:ext uri="{9D8B030D-6E8A-4147-A177-3AD203B41FA5}">
                          <a16:colId xmlns="" xmlns:a16="http://schemas.microsoft.com/office/drawing/2014/main" val="20002"/>
                        </a:ext>
                      </a:extLst>
                    </a:gridCol>
                    <a:gridCol w="704850">
                      <a:extLst>
                        <a:ext uri="{9D8B030D-6E8A-4147-A177-3AD203B41FA5}">
                          <a16:colId xmlns="" xmlns:a16="http://schemas.microsoft.com/office/drawing/2014/main" val="20003"/>
                        </a:ext>
                      </a:extLst>
                    </a:gridCol>
                  </a:tblGrid>
                  <a:tr h="37084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ln>
                                          <a:solidFill>
                                            <a:schemeClr val="bg1">
                                              <a:lumMod val="20000"/>
                                              <a:lumOff val="80000"/>
                                            </a:schemeClr>
                                          </a:solidFill>
                                        </a:ln>
                                        <a:solidFill>
                                          <a:schemeClr val="bg1">
                                            <a:lumMod val="20000"/>
                                            <a:lumOff val="80000"/>
                                          </a:schemeClr>
                                        </a:solidFill>
                                        <a:latin typeface="Cambria Math" panose="02040503050406030204" pitchFamily="18" charset="0"/>
                                      </a:rPr>
                                    </m:ctrlPr>
                                  </m:sSubPr>
                                  <m:e>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𝑄</m:t>
                                    </m:r>
                                  </m:e>
                                  <m:sub>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𝑁</m:t>
                                    </m:r>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+1</m:t>
                                    </m:r>
                                  </m:sub>
                                </m:sSub>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𝐽</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n>
                                      <a:solidFill>
                                        <a:schemeClr val="bg1">
                                          <a:lumMod val="20000"/>
                                          <a:lumOff val="80000"/>
                                        </a:schemeClr>
                                      </a:solidFill>
                                    </a:ln>
                                    <a:solidFill>
                                      <a:schemeClr val="bg1">
                                        <a:lumMod val="20000"/>
                                        <a:lumOff val="80000"/>
                                      </a:schemeClr>
                                    </a:solidFill>
                                    <a:latin typeface="Cambria Math" panose="02040503050406030204" pitchFamily="18" charset="0"/>
                                  </a:rPr>
                                  <m:t>𝐾</m:t>
                                </m:r>
                              </m:oMath>
                            </m:oMathPara>
                          </a14:m>
                          <a:endParaRPr lang="en-US" sz="1600" dirty="0">
                            <a:ln>
                              <a:solidFill>
                                <a:schemeClr val="bg1">
                                  <a:lumMod val="20000"/>
                                  <a:lumOff val="80000"/>
                                </a:schemeClr>
                              </a:solidFill>
                            </a:ln>
                            <a:solidFill>
                              <a:schemeClr val="bg1">
                                <a:lumMod val="20000"/>
                                <a:lumOff val="80000"/>
                              </a:schemeClr>
                            </a:solidFill>
                          </a:endParaRPr>
                        </a:p>
                      </a:txBody>
                      <a:tcPr>
                        <a:solidFill>
                          <a:schemeClr val="tx1"/>
                        </a:solidFill>
                      </a:tcPr>
                    </a:tc>
                    <a:extLst>
                      <a:ext uri="{0D108BD9-81ED-4DB2-BD59-A6C34878D82A}">
                        <a16:rowId xmlns="" xmlns:a16="http://schemas.microsoft.com/office/drawing/2014/main" val="10001"/>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2"/>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3"/>
                      </a:ext>
                    </a:extLst>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4"/>
                      </a:ext>
                    </a:extLst>
                  </a:tr>
                </a:tbl>
              </a:graphicData>
            </a:graphic>
          </p:graphicFrame>
        </mc:Choice>
        <mc:Fallback xmlns="">
          <p:graphicFrame>
            <p:nvGraphicFramePr>
              <p:cNvPr id="22" name="Table 21"/>
              <p:cNvGraphicFramePr>
                <a:graphicFrameLocks noGrp="1"/>
              </p:cNvGraphicFramePr>
              <p:nvPr>
                <p:extLst>
                  <p:ext uri="{D42A27DB-BD31-4B8C-83A1-F6EECF244321}">
                    <p14:modId xmlns:p14="http://schemas.microsoft.com/office/powerpoint/2010/main" val="1823403399"/>
                  </p:ext>
                </p:extLst>
              </p:nvPr>
            </p:nvGraphicFramePr>
            <p:xfrm>
              <a:off x="5644420" y="3220720"/>
              <a:ext cx="2819400" cy="1940560"/>
            </p:xfrm>
            <a:graphic>
              <a:graphicData uri="http://schemas.openxmlformats.org/drawingml/2006/table">
                <a:tbl>
                  <a:tblPr firstRow="1" bandRow="1">
                    <a:tableStyleId>{8FD4443E-F989-4FC4-A0C8-D5A2AF1F390B}</a:tableStyleId>
                  </a:tblPr>
                  <a:tblGrid>
                    <a:gridCol w="704850"/>
                    <a:gridCol w="704850"/>
                    <a:gridCol w="704850"/>
                    <a:gridCol w="704850"/>
                  </a:tblGrid>
                  <a:tr h="457200">
                    <a:tc gridSpan="2">
                      <a:txBody>
                        <a:bodyPr/>
                        <a:lstStyle/>
                        <a:p>
                          <a:pPr algn="ctr"/>
                          <a:r>
                            <a:rPr lang="en-US" sz="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OUTPUT</a:t>
                          </a:r>
                          <a:r>
                            <a:rPr lang="en-US" sz="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rPr>
                            <a:t> TRANSITIONS</a:t>
                          </a:r>
                          <a:endParaRPr lang="en-US" sz="1200"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R w="38100" cap="flat" cmpd="sng" algn="ctr">
                          <a:solidFill>
                            <a:schemeClr val="tx1"/>
                          </a:solidFill>
                          <a:prstDash val="solid"/>
                          <a:round/>
                          <a:headEnd type="none" w="med" len="med"/>
                          <a:tailEnd type="none" w="med" len="med"/>
                        </a:lnR>
                      </a:tcPr>
                    </a:tc>
                    <a:tc hMerge="1">
                      <a:txBody>
                        <a:bodyPr/>
                        <a:lstStyle/>
                        <a:p>
                          <a:pPr algn="ctr"/>
                          <a:endParaRPr lang="en-US" dirty="0">
                            <a:ln>
                              <a:solidFill>
                                <a:schemeClr val="bg1">
                                  <a:lumMod val="20000"/>
                                  <a:lumOff val="80000"/>
                                </a:schemeClr>
                              </a:solidFill>
                            </a:ln>
                            <a:solidFill>
                              <a:schemeClr val="bg1">
                                <a:lumMod val="20000"/>
                                <a:lumOff val="80000"/>
                              </a:schemeClr>
                            </a:solidFill>
                            <a:latin typeface="Times New Roman" panose="02020603050405020304" pitchFamily="18" charset="0"/>
                            <a:cs typeface="Times New Roman" panose="02020603050405020304" pitchFamily="18" charset="0"/>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tcPr>
                    </a:tc>
                    <a:tc gridSpan="2">
                      <a:txBody>
                        <a:bodyPr/>
                        <a:lstStyle/>
                        <a:p>
                          <a:pPr marL="0" algn="ctr" defTabSz="914400" rtl="0" eaLnBrk="1" latinLnBrk="0" hangingPunct="1"/>
                          <a:r>
                            <a:rPr lang="en-US" sz="1200" b="1" kern="120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FLIP-FLOP</a:t>
                          </a:r>
                          <a:r>
                            <a:rPr lang="en-US" sz="1200" b="1" kern="1200" baseline="0" dirty="0" smtClean="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rPr>
                            <a:t> INPUTS</a:t>
                          </a:r>
                          <a:endParaRPr lang="en-US" sz="12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lnL w="38100" cap="flat" cmpd="sng" algn="ctr">
                          <a:solidFill>
                            <a:schemeClr val="tx1"/>
                          </a:solidFill>
                          <a:prstDash val="solid"/>
                          <a:round/>
                          <a:headEnd type="none" w="med" len="med"/>
                          <a:tailEnd type="none" w="med" len="med"/>
                        </a:lnL>
                      </a:tcPr>
                    </a:tc>
                    <a:tc hMerge="1">
                      <a:txBody>
                        <a:bodyPr/>
                        <a:lstStyle/>
                        <a:p>
                          <a:pPr marL="0" algn="ctr" defTabSz="914400" rtl="0" eaLnBrk="1" latinLnBrk="0" hangingPunct="1"/>
                          <a:endParaRPr lang="en-US" sz="1800" b="1" kern="1200" dirty="0">
                            <a:ln>
                              <a:solidFill>
                                <a:schemeClr val="bg1">
                                  <a:lumMod val="20000"/>
                                  <a:lumOff val="80000"/>
                                </a:schemeClr>
                              </a:solidFill>
                            </a:ln>
                            <a:solidFill>
                              <a:schemeClr val="bg1">
                                <a:lumMod val="20000"/>
                                <a:lumOff val="8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endParaRPr lang="en-US"/>
                        </a:p>
                      </a:txBody>
                      <a:tcPr>
                        <a:blipFill rotWithShape="0">
                          <a:blip r:embed="rId10"/>
                          <a:stretch>
                            <a:fillRect t="-122951" r="-301724" b="-300000"/>
                          </a:stretch>
                        </a:blipFill>
                      </a:tcPr>
                    </a:tc>
                    <a:tc>
                      <a:txBody>
                        <a:bodyPr/>
                        <a:lstStyle/>
                        <a:p>
                          <a:endParaRPr lang="en-US"/>
                        </a:p>
                      </a:txBody>
                      <a:tcPr>
                        <a:blipFill rotWithShape="0">
                          <a:blip r:embed="rId10"/>
                          <a:stretch>
                            <a:fillRect l="-100000" t="-122951" r="-201724" b="-300000"/>
                          </a:stretch>
                        </a:blipFill>
                      </a:tcPr>
                    </a:tc>
                    <a:tc>
                      <a:txBody>
                        <a:bodyPr/>
                        <a:lstStyle/>
                        <a:p>
                          <a:endParaRPr lang="en-US"/>
                        </a:p>
                      </a:txBody>
                      <a:tcPr>
                        <a:blipFill rotWithShape="0">
                          <a:blip r:embed="rId10"/>
                          <a:stretch>
                            <a:fillRect l="-200000" t="-122951" r="-101724" b="-300000"/>
                          </a:stretch>
                        </a:blipFill>
                      </a:tcPr>
                    </a:tc>
                    <a:tc>
                      <a:txBody>
                        <a:bodyPr/>
                        <a:lstStyle/>
                        <a:p>
                          <a:endParaRPr lang="en-US"/>
                        </a:p>
                      </a:txBody>
                      <a:tcPr>
                        <a:blipFill rotWithShape="0">
                          <a:blip r:embed="rId10"/>
                          <a:stretch>
                            <a:fillRect l="-300000" t="-122951" r="-1724" b="-300000"/>
                          </a:stretch>
                        </a:blipFill>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r h="370840">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algn="ctr"/>
                          <a:endParaRPr lang="en-US" dirty="0">
                            <a:ln>
                              <a:solidFill>
                                <a:schemeClr val="tx2">
                                  <a:lumMod val="50000"/>
                                </a:schemeClr>
                              </a:solidFill>
                            </a:ln>
                            <a:solidFill>
                              <a:schemeClr val="tx2">
                                <a:lumMod val="50000"/>
                              </a:schemeClr>
                            </a:solidFill>
                            <a:latin typeface="Times New Roman" panose="02020603050405020304" pitchFamily="18" charset="0"/>
                            <a:cs typeface="Times New Roman" panose="02020603050405020304" pitchFamily="18" charset="0"/>
                          </a:endParaRPr>
                        </a:p>
                      </a:txBody>
                      <a:tcPr anchor="ct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pPr marL="0" algn="ctr" defTabSz="914400" rtl="0" eaLnBrk="1" latinLnBrk="0" hangingPunct="1"/>
                          <a:endParaRPr lang="en-US" sz="1800" kern="1200" dirty="0">
                            <a:ln>
                              <a:solidFill>
                                <a:schemeClr val="tx2">
                                  <a:lumMod val="50000"/>
                                </a:schemeClr>
                              </a:solidFill>
                            </a:ln>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r>
                </a:tbl>
              </a:graphicData>
            </a:graphic>
          </p:graphicFrame>
        </mc:Fallback>
      </mc:AlternateContent>
      <mc:AlternateContent xmlns:mc="http://schemas.openxmlformats.org/markup-compatibility/2006" xmlns:a14="http://schemas.microsoft.com/office/drawing/2010/main">
        <mc:Choice Requires="a14">
          <p:sp>
            <p:nvSpPr>
              <p:cNvPr id="23" name="TextBox 22"/>
              <p:cNvSpPr txBox="1"/>
              <p:nvPr/>
            </p:nvSpPr>
            <p:spPr>
              <a:xfrm>
                <a:off x="5426712" y="4043604"/>
                <a:ext cx="5212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5426712" y="4043604"/>
                <a:ext cx="521233" cy="369332"/>
              </a:xfrm>
              <a:prstGeom prst="rect">
                <a:avLst/>
              </a:prstGeom>
              <a:blipFill rotWithShape="0">
                <a:blip r:embed="rId11"/>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426712" y="4412936"/>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5426712" y="4412936"/>
                <a:ext cx="521232" cy="369332"/>
              </a:xfrm>
              <a:prstGeom prst="rect">
                <a:avLst/>
              </a:prstGeom>
              <a:blipFill rotWithShape="0">
                <a:blip r:embed="rId12"/>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5437598" y="4782268"/>
                <a:ext cx="5212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𝑸</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5437598" y="4782268"/>
                <a:ext cx="521232" cy="369332"/>
              </a:xfrm>
              <a:prstGeom prst="rect">
                <a:avLst/>
              </a:prstGeom>
              <a:blipFill rotWithShape="0">
                <a:blip r:embed="rId13"/>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6939820" y="4037150"/>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6939820" y="4037150"/>
                <a:ext cx="450700" cy="369332"/>
              </a:xfrm>
              <a:prstGeom prst="rect">
                <a:avLst/>
              </a:prstGeom>
              <a:blipFill rotWithShape="0">
                <a:blip r:embed="rId1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939820" y="4406482"/>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6939820" y="4406482"/>
                <a:ext cx="450700" cy="369332"/>
              </a:xfrm>
              <a:prstGeom prst="rect">
                <a:avLst/>
              </a:prstGeom>
              <a:blipFill rotWithShape="0">
                <a:blip r:embed="rId15"/>
                <a:stretch>
                  <a:fillRect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950705" y="4775814"/>
                <a:ext cx="45070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𝑱</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29" name="TextBox 28"/>
              <p:cNvSpPr txBox="1">
                <a:spLocks noRot="1" noChangeAspect="1" noMove="1" noResize="1" noEditPoints="1" noAdjustHandles="1" noChangeArrowheads="1" noChangeShapeType="1" noTextEdit="1"/>
              </p:cNvSpPr>
              <p:nvPr/>
            </p:nvSpPr>
            <p:spPr>
              <a:xfrm>
                <a:off x="6950705" y="4775814"/>
                <a:ext cx="450700" cy="369332"/>
              </a:xfrm>
              <a:prstGeom prst="rect">
                <a:avLst/>
              </a:prstGeom>
              <a:blipFill rotWithShape="0">
                <a:blip r:embed="rId16"/>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7560306" y="4050382"/>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𝟎</m:t>
                          </m:r>
                        </m:sub>
                      </m:sSub>
                    </m:oMath>
                  </m:oMathPara>
                </a14:m>
                <a:endParaRPr lang="en-US" sz="1800" b="1" dirty="0"/>
              </a:p>
            </p:txBody>
          </p:sp>
        </mc:Choice>
        <mc:Fallback xmlns="">
          <p:sp>
            <p:nvSpPr>
              <p:cNvPr id="30" name="TextBox 29"/>
              <p:cNvSpPr txBox="1">
                <a:spLocks noRot="1" noChangeAspect="1" noMove="1" noResize="1" noEditPoints="1" noAdjustHandles="1" noChangeArrowheads="1" noChangeShapeType="1" noTextEdit="1"/>
              </p:cNvSpPr>
              <p:nvPr/>
            </p:nvSpPr>
            <p:spPr>
              <a:xfrm>
                <a:off x="7560306" y="4050382"/>
                <a:ext cx="529247" cy="369332"/>
              </a:xfrm>
              <a:prstGeom prst="rect">
                <a:avLst/>
              </a:prstGeom>
              <a:blipFill rotWithShape="0">
                <a:blip r:embed="rId17"/>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7560306" y="4419714"/>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𝟏</m:t>
                          </m:r>
                        </m:sub>
                      </m:sSub>
                    </m:oMath>
                  </m:oMathPara>
                </a14:m>
                <a:endParaRPr lang="en-US" sz="18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7560306" y="4419714"/>
                <a:ext cx="529247" cy="369332"/>
              </a:xfrm>
              <a:prstGeom prst="rect">
                <a:avLst/>
              </a:prstGeom>
              <a:blipFill rotWithShape="0">
                <a:blip r:embed="rId18"/>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7560306" y="4789046"/>
                <a:ext cx="5292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𝑲</m:t>
                          </m:r>
                        </m:e>
                        <m:sub>
                          <m:r>
                            <a:rPr lang="en-US" sz="1800" b="1" i="1" smtClean="0">
                              <a:latin typeface="Cambria Math" panose="02040503050406030204" pitchFamily="18" charset="0"/>
                            </a:rPr>
                            <m:t>𝟐</m:t>
                          </m:r>
                        </m:sub>
                      </m:sSub>
                    </m:oMath>
                  </m:oMathPara>
                </a14:m>
                <a:endParaRPr lang="en-US" sz="1800" b="1" dirty="0"/>
              </a:p>
            </p:txBody>
          </p:sp>
        </mc:Choice>
        <mc:Fallback xmlns="">
          <p:sp>
            <p:nvSpPr>
              <p:cNvPr id="32" name="TextBox 31"/>
              <p:cNvSpPr txBox="1">
                <a:spLocks noRot="1" noChangeAspect="1" noMove="1" noResize="1" noEditPoints="1" noAdjustHandles="1" noChangeArrowheads="1" noChangeShapeType="1" noTextEdit="1"/>
              </p:cNvSpPr>
              <p:nvPr/>
            </p:nvSpPr>
            <p:spPr>
              <a:xfrm>
                <a:off x="7560306" y="4789046"/>
                <a:ext cx="529247" cy="369332"/>
              </a:xfrm>
              <a:prstGeom prst="rect">
                <a:avLst/>
              </a:prstGeom>
              <a:blipFill rotWithShape="0">
                <a:blip r:embed="rId19"/>
                <a:stretch>
                  <a:fillRect b="-1667"/>
                </a:stretch>
              </a:blipFill>
            </p:spPr>
            <p:txBody>
              <a:bodyPr/>
              <a:lstStyle/>
              <a:p>
                <a:r>
                  <a:rPr lang="en-US">
                    <a:noFill/>
                  </a:rPr>
                  <a:t> </a:t>
                </a:r>
              </a:p>
            </p:txBody>
          </p:sp>
        </mc:Fallback>
      </mc:AlternateContent>
      <p:sp>
        <p:nvSpPr>
          <p:cNvPr id="33" name="TextBox 32"/>
          <p:cNvSpPr txBox="1"/>
          <p:nvPr/>
        </p:nvSpPr>
        <p:spPr>
          <a:xfrm>
            <a:off x="5870743" y="405038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4" name="TextBox 33"/>
          <p:cNvSpPr txBox="1"/>
          <p:nvPr/>
        </p:nvSpPr>
        <p:spPr>
          <a:xfrm>
            <a:off x="5870743" y="4419714"/>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5" name="TextBox 34"/>
          <p:cNvSpPr txBox="1"/>
          <p:nvPr/>
        </p:nvSpPr>
        <p:spPr>
          <a:xfrm>
            <a:off x="5875869" y="4810012"/>
            <a:ext cx="300082" cy="369332"/>
          </a:xfrm>
          <a:prstGeom prst="rect">
            <a:avLst/>
          </a:prstGeom>
          <a:noFill/>
        </p:spPr>
        <p:txBody>
          <a:bodyPr wrap="none" rtlCol="0">
            <a:spAutoFit/>
          </a:bodyPr>
          <a:lstStyle/>
          <a:p>
            <a:r>
              <a:rPr lang="en-US" sz="1800" b="1" dirty="0">
                <a:solidFill>
                  <a:schemeClr val="tx2">
                    <a:lumMod val="50000"/>
                  </a:schemeClr>
                </a:solidFill>
              </a:rPr>
              <a:t>1</a:t>
            </a:r>
          </a:p>
        </p:txBody>
      </p:sp>
      <p:sp>
        <p:nvSpPr>
          <p:cNvPr id="36" name="TextBox 35"/>
          <p:cNvSpPr txBox="1"/>
          <p:nvPr/>
        </p:nvSpPr>
        <p:spPr>
          <a:xfrm>
            <a:off x="7259590" y="4055033"/>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7" name="TextBox 36"/>
          <p:cNvSpPr txBox="1"/>
          <p:nvPr/>
        </p:nvSpPr>
        <p:spPr>
          <a:xfrm>
            <a:off x="7270475" y="441882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38" name="TextBox 37"/>
          <p:cNvSpPr txBox="1"/>
          <p:nvPr/>
        </p:nvSpPr>
        <p:spPr>
          <a:xfrm>
            <a:off x="7269842" y="4798835"/>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39" name="TextBox 38"/>
          <p:cNvSpPr txBox="1"/>
          <p:nvPr/>
        </p:nvSpPr>
        <p:spPr>
          <a:xfrm>
            <a:off x="8009474" y="4050382"/>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40" name="TextBox 39"/>
          <p:cNvSpPr txBox="1"/>
          <p:nvPr/>
        </p:nvSpPr>
        <p:spPr>
          <a:xfrm>
            <a:off x="8009474" y="4419714"/>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41" name="TextBox 40"/>
          <p:cNvSpPr txBox="1"/>
          <p:nvPr/>
        </p:nvSpPr>
        <p:spPr>
          <a:xfrm>
            <a:off x="8009474" y="4789046"/>
            <a:ext cx="351378" cy="369332"/>
          </a:xfrm>
          <a:prstGeom prst="rect">
            <a:avLst/>
          </a:prstGeom>
          <a:noFill/>
        </p:spPr>
        <p:txBody>
          <a:bodyPr wrap="none" rtlCol="0">
            <a:spAutoFit/>
          </a:bodyPr>
          <a:lstStyle/>
          <a:p>
            <a:r>
              <a:rPr lang="en-US" sz="1800" b="1" dirty="0">
                <a:solidFill>
                  <a:schemeClr val="tx2">
                    <a:lumMod val="50000"/>
                  </a:schemeClr>
                </a:solidFill>
              </a:rPr>
              <a:t>X</a:t>
            </a:r>
          </a:p>
        </p:txBody>
      </p:sp>
      <p:sp>
        <p:nvSpPr>
          <p:cNvPr id="8" name="TextBox 7"/>
          <p:cNvSpPr txBox="1"/>
          <p:nvPr/>
        </p:nvSpPr>
        <p:spPr>
          <a:xfrm>
            <a:off x="4700452" y="3547646"/>
            <a:ext cx="287258" cy="338554"/>
          </a:xfrm>
          <a:prstGeom prst="rect">
            <a:avLst/>
          </a:prstGeom>
          <a:noFill/>
        </p:spPr>
        <p:txBody>
          <a:bodyPr wrap="none" rtlCol="0">
            <a:spAutoFit/>
          </a:bodyPr>
          <a:lstStyle/>
          <a:p>
            <a:r>
              <a:rPr lang="en-US" sz="1600" dirty="0" smtClean="0"/>
              <a:t>0</a:t>
            </a:r>
            <a:endParaRPr lang="en-US" sz="1600" dirty="0"/>
          </a:p>
        </p:txBody>
      </p:sp>
      <p:sp>
        <p:nvSpPr>
          <p:cNvPr id="42" name="TextBox 41"/>
          <p:cNvSpPr txBox="1"/>
          <p:nvPr/>
        </p:nvSpPr>
        <p:spPr>
          <a:xfrm>
            <a:off x="4691742" y="5528846"/>
            <a:ext cx="332142" cy="338554"/>
          </a:xfrm>
          <a:prstGeom prst="rect">
            <a:avLst/>
          </a:prstGeom>
          <a:noFill/>
        </p:spPr>
        <p:txBody>
          <a:bodyPr wrap="none" rtlCol="0">
            <a:spAutoFit/>
          </a:bodyPr>
          <a:lstStyle/>
          <a:p>
            <a:r>
              <a:rPr lang="en-US" sz="1600" dirty="0" smtClean="0"/>
              <a:t>X</a:t>
            </a:r>
            <a:endParaRPr lang="en-US" sz="1600" dirty="0"/>
          </a:p>
        </p:txBody>
      </p:sp>
      <p:sp>
        <p:nvSpPr>
          <p:cNvPr id="43" name="TextBox 42"/>
          <p:cNvSpPr txBox="1"/>
          <p:nvPr/>
        </p:nvSpPr>
        <p:spPr>
          <a:xfrm>
            <a:off x="3074126" y="3534583"/>
            <a:ext cx="287258" cy="338554"/>
          </a:xfrm>
          <a:prstGeom prst="rect">
            <a:avLst/>
          </a:prstGeom>
          <a:noFill/>
        </p:spPr>
        <p:txBody>
          <a:bodyPr wrap="none" rtlCol="0">
            <a:spAutoFit/>
          </a:bodyPr>
          <a:lstStyle/>
          <a:p>
            <a:r>
              <a:rPr lang="en-US" sz="1600" dirty="0" smtClean="0"/>
              <a:t>0</a:t>
            </a:r>
            <a:endParaRPr lang="en-US" sz="1600" dirty="0"/>
          </a:p>
        </p:txBody>
      </p:sp>
      <p:sp>
        <p:nvSpPr>
          <p:cNvPr id="44" name="TextBox 43"/>
          <p:cNvSpPr txBox="1"/>
          <p:nvPr/>
        </p:nvSpPr>
        <p:spPr>
          <a:xfrm>
            <a:off x="1397726" y="3534583"/>
            <a:ext cx="332142" cy="338554"/>
          </a:xfrm>
          <a:prstGeom prst="rect">
            <a:avLst/>
          </a:prstGeom>
          <a:noFill/>
        </p:spPr>
        <p:txBody>
          <a:bodyPr wrap="none" rtlCol="0">
            <a:spAutoFit/>
          </a:bodyPr>
          <a:lstStyle/>
          <a:p>
            <a:r>
              <a:rPr lang="en-US" sz="1600" dirty="0"/>
              <a:t>X</a:t>
            </a:r>
          </a:p>
        </p:txBody>
      </p:sp>
      <p:sp>
        <p:nvSpPr>
          <p:cNvPr id="45" name="TextBox 44"/>
          <p:cNvSpPr txBox="1"/>
          <p:nvPr/>
        </p:nvSpPr>
        <p:spPr>
          <a:xfrm>
            <a:off x="1410789" y="5515783"/>
            <a:ext cx="287258" cy="338554"/>
          </a:xfrm>
          <a:prstGeom prst="rect">
            <a:avLst/>
          </a:prstGeom>
          <a:noFill/>
        </p:spPr>
        <p:txBody>
          <a:bodyPr wrap="none" rtlCol="0">
            <a:spAutoFit/>
          </a:bodyPr>
          <a:lstStyle/>
          <a:p>
            <a:r>
              <a:rPr lang="en-US" sz="1600" dirty="0"/>
              <a:t>1</a:t>
            </a:r>
          </a:p>
        </p:txBody>
      </p:sp>
      <p:sp>
        <p:nvSpPr>
          <p:cNvPr id="46" name="TextBox 45"/>
          <p:cNvSpPr txBox="1"/>
          <p:nvPr/>
        </p:nvSpPr>
        <p:spPr>
          <a:xfrm>
            <a:off x="3061063" y="5515783"/>
            <a:ext cx="332142" cy="338554"/>
          </a:xfrm>
          <a:prstGeom prst="rect">
            <a:avLst/>
          </a:prstGeom>
          <a:noFill/>
        </p:spPr>
        <p:txBody>
          <a:bodyPr wrap="none" rtlCol="0">
            <a:spAutoFit/>
          </a:bodyPr>
          <a:lstStyle/>
          <a:p>
            <a:r>
              <a:rPr lang="en-US" sz="1600" dirty="0"/>
              <a:t>X</a:t>
            </a:r>
          </a:p>
        </p:txBody>
      </p:sp>
      <p:sp>
        <p:nvSpPr>
          <p:cNvPr id="9" name="TextBox 8"/>
          <p:cNvSpPr txBox="1"/>
          <p:nvPr/>
        </p:nvSpPr>
        <p:spPr>
          <a:xfrm>
            <a:off x="6565195" y="4050382"/>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7" name="TextBox 46"/>
          <p:cNvSpPr txBox="1"/>
          <p:nvPr/>
        </p:nvSpPr>
        <p:spPr>
          <a:xfrm>
            <a:off x="6563222" y="4412905"/>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
        <p:nvSpPr>
          <p:cNvPr id="48" name="TextBox 47"/>
          <p:cNvSpPr txBox="1"/>
          <p:nvPr/>
        </p:nvSpPr>
        <p:spPr>
          <a:xfrm>
            <a:off x="6557821" y="4789046"/>
            <a:ext cx="300082" cy="369332"/>
          </a:xfrm>
          <a:prstGeom prst="rect">
            <a:avLst/>
          </a:prstGeom>
          <a:noFill/>
        </p:spPr>
        <p:txBody>
          <a:bodyPr wrap="none" rtlCol="0">
            <a:spAutoFit/>
          </a:bodyPr>
          <a:lstStyle/>
          <a:p>
            <a:r>
              <a:rPr lang="en-US" sz="1800" b="1" dirty="0" smtClean="0">
                <a:solidFill>
                  <a:schemeClr val="tx2">
                    <a:lumMod val="50000"/>
                  </a:schemeClr>
                </a:solidFill>
              </a:rPr>
              <a:t>0</a:t>
            </a:r>
            <a:endParaRPr lang="en-US" sz="1800" b="1" dirty="0">
              <a:solidFill>
                <a:schemeClr val="tx2">
                  <a:lumMod val="50000"/>
                </a:schemeClr>
              </a:solidFill>
            </a:endParaRPr>
          </a:p>
        </p:txBody>
      </p:sp>
    </p:spTree>
    <p:extLst>
      <p:ext uri="{BB962C8B-B14F-4D97-AF65-F5344CB8AC3E}">
        <p14:creationId xmlns:p14="http://schemas.microsoft.com/office/powerpoint/2010/main" val="3778534422"/>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500" fill="hold"/>
                                        <p:tgtEl>
                                          <p:spTgt spid="33"/>
                                        </p:tgtEl>
                                        <p:attrNameLst>
                                          <p:attrName>ppt_x</p:attrName>
                                        </p:attrNameLst>
                                      </p:cBhvr>
                                      <p:tavLst>
                                        <p:tav tm="0">
                                          <p:val>
                                            <p:strVal val="1+#ppt_w/2"/>
                                          </p:val>
                                        </p:tav>
                                        <p:tav tm="100000">
                                          <p:val>
                                            <p:strVal val="#ppt_x"/>
                                          </p:val>
                                        </p:tav>
                                      </p:tavLst>
                                    </p:anim>
                                    <p:anim calcmode="lin" valueType="num">
                                      <p:cBhvr additive="base">
                                        <p:cTn id="38" dur="5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500" fill="hold"/>
                                        <p:tgtEl>
                                          <p:spTgt spid="9"/>
                                        </p:tgtEl>
                                        <p:attrNameLst>
                                          <p:attrName>ppt_x</p:attrName>
                                        </p:attrNameLst>
                                      </p:cBhvr>
                                      <p:tavLst>
                                        <p:tav tm="0">
                                          <p:val>
                                            <p:strVal val="1+#ppt_w/2"/>
                                          </p:val>
                                        </p:tav>
                                        <p:tav tm="100000">
                                          <p:val>
                                            <p:strVal val="#ppt_x"/>
                                          </p:val>
                                        </p:tav>
                                      </p:tavLst>
                                    </p:anim>
                                    <p:anim calcmode="lin" valueType="num">
                                      <p:cBhvr additive="base">
                                        <p:cTn id="43"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2" fill="hold" grpId="0" nodeType="click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500" fill="hold"/>
                                        <p:tgtEl>
                                          <p:spTgt spid="36"/>
                                        </p:tgtEl>
                                        <p:attrNameLst>
                                          <p:attrName>ppt_x</p:attrName>
                                        </p:attrNameLst>
                                      </p:cBhvr>
                                      <p:tavLst>
                                        <p:tav tm="0">
                                          <p:val>
                                            <p:strVal val="1+#ppt_w/2"/>
                                          </p:val>
                                        </p:tav>
                                        <p:tav tm="100000">
                                          <p:val>
                                            <p:strVal val="#ppt_x"/>
                                          </p:val>
                                        </p:tav>
                                      </p:tavLst>
                                    </p:anim>
                                    <p:anim calcmode="lin" valueType="num">
                                      <p:cBhvr additive="base">
                                        <p:cTn id="49" dur="500" fill="hold"/>
                                        <p:tgtEl>
                                          <p:spTgt spid="36"/>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 calcmode="lin" valueType="num">
                                      <p:cBhvr additive="base">
                                        <p:cTn id="61" dur="500" fill="hold"/>
                                        <p:tgtEl>
                                          <p:spTgt spid="39"/>
                                        </p:tgtEl>
                                        <p:attrNameLst>
                                          <p:attrName>ppt_x</p:attrName>
                                        </p:attrNameLst>
                                      </p:cBhvr>
                                      <p:tavLst>
                                        <p:tav tm="0">
                                          <p:val>
                                            <p:strVal val="1+#ppt_w/2"/>
                                          </p:val>
                                        </p:tav>
                                        <p:tav tm="100000">
                                          <p:val>
                                            <p:strVal val="#ppt_x"/>
                                          </p:val>
                                        </p:tav>
                                      </p:tavLst>
                                    </p:anim>
                                    <p:anim calcmode="lin" valueType="num">
                                      <p:cBhvr additive="base">
                                        <p:cTn id="62" dur="500" fill="hold"/>
                                        <p:tgtEl>
                                          <p:spTgt spid="39"/>
                                        </p:tgtEl>
                                        <p:attrNameLst>
                                          <p:attrName>ppt_y</p:attrName>
                                        </p:attrNameLst>
                                      </p:cBhvr>
                                      <p:tavLst>
                                        <p:tav tm="0">
                                          <p:val>
                                            <p:strVal val="#ppt_y"/>
                                          </p:val>
                                        </p:tav>
                                        <p:tav tm="100000">
                                          <p:val>
                                            <p:strVal val="#ppt_y"/>
                                          </p:val>
                                        </p:tav>
                                      </p:tavLst>
                                    </p:anim>
                                  </p:childTnLst>
                                </p:cTn>
                              </p:par>
                            </p:childTnLst>
                          </p:cTn>
                        </p:par>
                        <p:par>
                          <p:cTn id="63" fill="hold">
                            <p:stCondLst>
                              <p:cond delay="500"/>
                            </p:stCondLst>
                            <p:childTnLst>
                              <p:par>
                                <p:cTn id="64" presetID="1"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4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grpId="0" nodeType="clickEffect">
                                  <p:stCondLst>
                                    <p:cond delay="0"/>
                                  </p:stCondLst>
                                  <p:childTnLst>
                                    <p:set>
                                      <p:cBhvr>
                                        <p:cTn id="73" dur="1" fill="hold">
                                          <p:stCondLst>
                                            <p:cond delay="0"/>
                                          </p:stCondLst>
                                        </p:cTn>
                                        <p:tgtEl>
                                          <p:spTgt spid="34"/>
                                        </p:tgtEl>
                                        <p:attrNameLst>
                                          <p:attrName>style.visibility</p:attrName>
                                        </p:attrNameLst>
                                      </p:cBhvr>
                                      <p:to>
                                        <p:strVal val="visible"/>
                                      </p:to>
                                    </p:set>
                                    <p:anim calcmode="lin" valueType="num">
                                      <p:cBhvr additive="base">
                                        <p:cTn id="74" dur="500" fill="hold"/>
                                        <p:tgtEl>
                                          <p:spTgt spid="34"/>
                                        </p:tgtEl>
                                        <p:attrNameLst>
                                          <p:attrName>ppt_x</p:attrName>
                                        </p:attrNameLst>
                                      </p:cBhvr>
                                      <p:tavLst>
                                        <p:tav tm="0">
                                          <p:val>
                                            <p:strVal val="1+#ppt_w/2"/>
                                          </p:val>
                                        </p:tav>
                                        <p:tav tm="100000">
                                          <p:val>
                                            <p:strVal val="#ppt_x"/>
                                          </p:val>
                                        </p:tav>
                                      </p:tavLst>
                                    </p:anim>
                                    <p:anim calcmode="lin" valueType="num">
                                      <p:cBhvr additive="base">
                                        <p:cTn id="75" dur="500" fill="hold"/>
                                        <p:tgtEl>
                                          <p:spTgt spid="34"/>
                                        </p:tgtEl>
                                        <p:attrNameLst>
                                          <p:attrName>ppt_y</p:attrName>
                                        </p:attrNameLst>
                                      </p:cBhvr>
                                      <p:tavLst>
                                        <p:tav tm="0">
                                          <p:val>
                                            <p:strVal val="#ppt_y"/>
                                          </p:val>
                                        </p:tav>
                                        <p:tav tm="100000">
                                          <p:val>
                                            <p:strVal val="#ppt_y"/>
                                          </p:val>
                                        </p:tav>
                                      </p:tavLst>
                                    </p:anim>
                                  </p:childTnLst>
                                </p:cTn>
                              </p:par>
                              <p:par>
                                <p:cTn id="76" presetID="2" presetClass="entr" presetSubtype="2"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 calcmode="lin" valueType="num">
                                      <p:cBhvr additive="base">
                                        <p:cTn id="78" dur="500" fill="hold"/>
                                        <p:tgtEl>
                                          <p:spTgt spid="47"/>
                                        </p:tgtEl>
                                        <p:attrNameLst>
                                          <p:attrName>ppt_x</p:attrName>
                                        </p:attrNameLst>
                                      </p:cBhvr>
                                      <p:tavLst>
                                        <p:tav tm="0">
                                          <p:val>
                                            <p:strVal val="1+#ppt_w/2"/>
                                          </p:val>
                                        </p:tav>
                                        <p:tav tm="100000">
                                          <p:val>
                                            <p:strVal val="#ppt_x"/>
                                          </p:val>
                                        </p:tav>
                                      </p:tavLst>
                                    </p:anim>
                                    <p:anim calcmode="lin" valueType="num">
                                      <p:cBhvr additive="base">
                                        <p:cTn id="79" dur="500" fill="hold"/>
                                        <p:tgtEl>
                                          <p:spTgt spid="47"/>
                                        </p:tgtEl>
                                        <p:attrNameLst>
                                          <p:attrName>ppt_y</p:attrName>
                                        </p:attrNameLst>
                                      </p:cBhvr>
                                      <p:tavLst>
                                        <p:tav tm="0">
                                          <p:val>
                                            <p:strVal val="#ppt_y"/>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grpId="0" nodeType="clickEffect">
                                  <p:stCondLst>
                                    <p:cond delay="0"/>
                                  </p:stCondLst>
                                  <p:childTnLst>
                                    <p:set>
                                      <p:cBhvr>
                                        <p:cTn id="83" dur="1" fill="hold">
                                          <p:stCondLst>
                                            <p:cond delay="0"/>
                                          </p:stCondLst>
                                        </p:cTn>
                                        <p:tgtEl>
                                          <p:spTgt spid="37"/>
                                        </p:tgtEl>
                                        <p:attrNameLst>
                                          <p:attrName>style.visibility</p:attrName>
                                        </p:attrNameLst>
                                      </p:cBhvr>
                                      <p:to>
                                        <p:strVal val="visible"/>
                                      </p:to>
                                    </p:set>
                                    <p:anim calcmode="lin" valueType="num">
                                      <p:cBhvr additive="base">
                                        <p:cTn id="84" dur="500" fill="hold"/>
                                        <p:tgtEl>
                                          <p:spTgt spid="37"/>
                                        </p:tgtEl>
                                        <p:attrNameLst>
                                          <p:attrName>ppt_x</p:attrName>
                                        </p:attrNameLst>
                                      </p:cBhvr>
                                      <p:tavLst>
                                        <p:tav tm="0">
                                          <p:val>
                                            <p:strVal val="1+#ppt_w/2"/>
                                          </p:val>
                                        </p:tav>
                                        <p:tav tm="100000">
                                          <p:val>
                                            <p:strVal val="#ppt_x"/>
                                          </p:val>
                                        </p:tav>
                                      </p:tavLst>
                                    </p:anim>
                                    <p:anim calcmode="lin" valueType="num">
                                      <p:cBhvr additive="base">
                                        <p:cTn id="85" dur="500" fill="hold"/>
                                        <p:tgtEl>
                                          <p:spTgt spid="37"/>
                                        </p:tgtEl>
                                        <p:attrNameLst>
                                          <p:attrName>ppt_y</p:attrName>
                                        </p:attrNameLst>
                                      </p:cBhvr>
                                      <p:tavLst>
                                        <p:tav tm="0">
                                          <p:val>
                                            <p:strVal val="#ppt_y"/>
                                          </p:val>
                                        </p:tav>
                                        <p:tav tm="100000">
                                          <p:val>
                                            <p:strVal val="#ppt_y"/>
                                          </p:val>
                                        </p:tav>
                                      </p:tavLst>
                                    </p:anim>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 calcmode="lin" valueType="num">
                                      <p:cBhvr additive="base">
                                        <p:cTn id="97" dur="500" fill="hold"/>
                                        <p:tgtEl>
                                          <p:spTgt spid="40"/>
                                        </p:tgtEl>
                                        <p:attrNameLst>
                                          <p:attrName>ppt_x</p:attrName>
                                        </p:attrNameLst>
                                      </p:cBhvr>
                                      <p:tavLst>
                                        <p:tav tm="0">
                                          <p:val>
                                            <p:strVal val="1+#ppt_w/2"/>
                                          </p:val>
                                        </p:tav>
                                        <p:tav tm="100000">
                                          <p:val>
                                            <p:strVal val="#ppt_x"/>
                                          </p:val>
                                        </p:tav>
                                      </p:tavLst>
                                    </p:anim>
                                    <p:anim calcmode="lin" valueType="num">
                                      <p:cBhvr additive="base">
                                        <p:cTn id="98" dur="500" fill="hold"/>
                                        <p:tgtEl>
                                          <p:spTgt spid="40"/>
                                        </p:tgtEl>
                                        <p:attrNameLst>
                                          <p:attrName>ppt_y</p:attrName>
                                        </p:attrNameLst>
                                      </p:cBhvr>
                                      <p:tavLst>
                                        <p:tav tm="0">
                                          <p:val>
                                            <p:strVal val="#ppt_y"/>
                                          </p:val>
                                        </p:tav>
                                        <p:tav tm="100000">
                                          <p:val>
                                            <p:strVal val="#ppt_y"/>
                                          </p:val>
                                        </p:tav>
                                      </p:tavLst>
                                    </p:anim>
                                  </p:childTnLst>
                                </p:cTn>
                              </p:par>
                            </p:childTnLst>
                          </p:cTn>
                        </p:par>
                        <p:par>
                          <p:cTn id="99" fill="hold">
                            <p:stCondLst>
                              <p:cond delay="500"/>
                            </p:stCondLst>
                            <p:childTnLst>
                              <p:par>
                                <p:cTn id="100" presetID="1" presetClass="entr" presetSubtype="0" fill="hold" nodeType="afterEffect">
                                  <p:stCondLst>
                                    <p:cond delay="0"/>
                                  </p:stCondLst>
                                  <p:childTnLst>
                                    <p:set>
                                      <p:cBhvr>
                                        <p:cTn id="101" dur="1" fill="hold">
                                          <p:stCondLst>
                                            <p:cond delay="0"/>
                                          </p:stCondLst>
                                        </p:cTn>
                                        <p:tgtEl>
                                          <p:spTgt spid="5"/>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 calcmode="lin" valueType="num">
                                      <p:cBhvr additive="base">
                                        <p:cTn id="110" dur="500" fill="hold"/>
                                        <p:tgtEl>
                                          <p:spTgt spid="35"/>
                                        </p:tgtEl>
                                        <p:attrNameLst>
                                          <p:attrName>ppt_x</p:attrName>
                                        </p:attrNameLst>
                                      </p:cBhvr>
                                      <p:tavLst>
                                        <p:tav tm="0">
                                          <p:val>
                                            <p:strVal val="1+#ppt_w/2"/>
                                          </p:val>
                                        </p:tav>
                                        <p:tav tm="100000">
                                          <p:val>
                                            <p:strVal val="#ppt_x"/>
                                          </p:val>
                                        </p:tav>
                                      </p:tavLst>
                                    </p:anim>
                                    <p:anim calcmode="lin" valueType="num">
                                      <p:cBhvr additive="base">
                                        <p:cTn id="111" dur="500" fill="hold"/>
                                        <p:tgtEl>
                                          <p:spTgt spid="35"/>
                                        </p:tgtEl>
                                        <p:attrNameLst>
                                          <p:attrName>ppt_y</p:attrName>
                                        </p:attrNameLst>
                                      </p:cBhvr>
                                      <p:tavLst>
                                        <p:tav tm="0">
                                          <p:val>
                                            <p:strVal val="#ppt_y"/>
                                          </p:val>
                                        </p:tav>
                                        <p:tav tm="100000">
                                          <p:val>
                                            <p:strVal val="#ppt_y"/>
                                          </p:val>
                                        </p:tav>
                                      </p:tavLst>
                                    </p:anim>
                                  </p:childTnLst>
                                </p:cTn>
                              </p:par>
                            </p:childTnLst>
                          </p:cTn>
                        </p:par>
                        <p:par>
                          <p:cTn id="112" fill="hold">
                            <p:stCondLst>
                              <p:cond delay="500"/>
                            </p:stCondLst>
                            <p:childTnLst>
                              <p:par>
                                <p:cTn id="113" presetID="2" presetClass="entr" presetSubtype="2"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anim calcmode="lin" valueType="num">
                                      <p:cBhvr additive="base">
                                        <p:cTn id="115" dur="500" fill="hold"/>
                                        <p:tgtEl>
                                          <p:spTgt spid="48"/>
                                        </p:tgtEl>
                                        <p:attrNameLst>
                                          <p:attrName>ppt_x</p:attrName>
                                        </p:attrNameLst>
                                      </p:cBhvr>
                                      <p:tavLst>
                                        <p:tav tm="0">
                                          <p:val>
                                            <p:strVal val="1+#ppt_w/2"/>
                                          </p:val>
                                        </p:tav>
                                        <p:tav tm="100000">
                                          <p:val>
                                            <p:strVal val="#ppt_x"/>
                                          </p:val>
                                        </p:tav>
                                      </p:tavLst>
                                    </p:anim>
                                    <p:anim calcmode="lin" valueType="num">
                                      <p:cBhvr additive="base">
                                        <p:cTn id="116"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38"/>
                                        </p:tgtEl>
                                        <p:attrNameLst>
                                          <p:attrName>style.visibility</p:attrName>
                                        </p:attrNameLst>
                                      </p:cBhvr>
                                      <p:to>
                                        <p:strVal val="visible"/>
                                      </p:to>
                                    </p:set>
                                    <p:anim calcmode="lin" valueType="num">
                                      <p:cBhvr additive="base">
                                        <p:cTn id="121" dur="500" fill="hold"/>
                                        <p:tgtEl>
                                          <p:spTgt spid="38"/>
                                        </p:tgtEl>
                                        <p:attrNameLst>
                                          <p:attrName>ppt_x</p:attrName>
                                        </p:attrNameLst>
                                      </p:cBhvr>
                                      <p:tavLst>
                                        <p:tav tm="0">
                                          <p:val>
                                            <p:strVal val="1+#ppt_w/2"/>
                                          </p:val>
                                        </p:tav>
                                        <p:tav tm="100000">
                                          <p:val>
                                            <p:strVal val="#ppt_x"/>
                                          </p:val>
                                        </p:tav>
                                      </p:tavLst>
                                    </p:anim>
                                    <p:anim calcmode="lin" valueType="num">
                                      <p:cBhvr additive="base">
                                        <p:cTn id="122" dur="500" fill="hold"/>
                                        <p:tgtEl>
                                          <p:spTgt spid="38"/>
                                        </p:tgtEl>
                                        <p:attrNameLst>
                                          <p:attrName>ppt_y</p:attrName>
                                        </p:attrNameLst>
                                      </p:cBhvr>
                                      <p:tavLst>
                                        <p:tav tm="0">
                                          <p:val>
                                            <p:strVal val="#ppt_y"/>
                                          </p:val>
                                        </p:tav>
                                        <p:tav tm="100000">
                                          <p:val>
                                            <p:strVal val="#ppt_y"/>
                                          </p:val>
                                        </p:tav>
                                      </p:tavLst>
                                    </p:anim>
                                  </p:childTnLst>
                                </p:cTn>
                              </p:par>
                            </p:childTnLst>
                          </p:cTn>
                        </p:par>
                        <p:par>
                          <p:cTn id="123" fill="hold">
                            <p:stCondLst>
                              <p:cond delay="500"/>
                            </p:stCondLst>
                            <p:childTnLst>
                              <p:par>
                                <p:cTn id="124" presetID="1" presetClass="entr" presetSubtype="0" fill="hold" nodeType="afterEffect">
                                  <p:stCondLst>
                                    <p:cond delay="0"/>
                                  </p:stCondLst>
                                  <p:childTnLst>
                                    <p:set>
                                      <p:cBhvr>
                                        <p:cTn id="125" dur="1" fill="hold">
                                          <p:stCondLst>
                                            <p:cond delay="0"/>
                                          </p:stCondLst>
                                        </p:cTn>
                                        <p:tgtEl>
                                          <p:spTgt spid="2"/>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44"/>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41"/>
                                        </p:tgtEl>
                                        <p:attrNameLst>
                                          <p:attrName>style.visibility</p:attrName>
                                        </p:attrNameLst>
                                      </p:cBhvr>
                                      <p:to>
                                        <p:strVal val="visible"/>
                                      </p:to>
                                    </p:set>
                                    <p:anim calcmode="lin" valueType="num">
                                      <p:cBhvr additive="base">
                                        <p:cTn id="134" dur="500" fill="hold"/>
                                        <p:tgtEl>
                                          <p:spTgt spid="41"/>
                                        </p:tgtEl>
                                        <p:attrNameLst>
                                          <p:attrName>ppt_x</p:attrName>
                                        </p:attrNameLst>
                                      </p:cBhvr>
                                      <p:tavLst>
                                        <p:tav tm="0">
                                          <p:val>
                                            <p:strVal val="1+#ppt_w/2"/>
                                          </p:val>
                                        </p:tav>
                                        <p:tav tm="100000">
                                          <p:val>
                                            <p:strVal val="#ppt_x"/>
                                          </p:val>
                                        </p:tav>
                                      </p:tavLst>
                                    </p:anim>
                                    <p:anim calcmode="lin" valueType="num">
                                      <p:cBhvr additive="base">
                                        <p:cTn id="135" dur="500" fill="hold"/>
                                        <p:tgtEl>
                                          <p:spTgt spid="41"/>
                                        </p:tgtEl>
                                        <p:attrNameLst>
                                          <p:attrName>ppt_y</p:attrName>
                                        </p:attrNameLst>
                                      </p:cBhvr>
                                      <p:tavLst>
                                        <p:tav tm="0">
                                          <p:val>
                                            <p:strVal val="#ppt_y"/>
                                          </p:val>
                                        </p:tav>
                                        <p:tav tm="100000">
                                          <p:val>
                                            <p:strVal val="#ppt_y"/>
                                          </p:val>
                                        </p:tav>
                                      </p:tavLst>
                                    </p:anim>
                                  </p:childTnLst>
                                </p:cTn>
                              </p:par>
                            </p:childTnLst>
                          </p:cTn>
                        </p:par>
                        <p:par>
                          <p:cTn id="136" fill="hold">
                            <p:stCondLst>
                              <p:cond delay="500"/>
                            </p:stCondLst>
                            <p:childTnLst>
                              <p:par>
                                <p:cTn id="137" presetID="1" presetClass="entr" presetSubtype="0" fill="hold" nodeType="afterEffect">
                                  <p:stCondLst>
                                    <p:cond delay="0"/>
                                  </p:stCondLst>
                                  <p:childTnLst>
                                    <p:set>
                                      <p:cBhvr>
                                        <p:cTn id="138" dur="1" fill="hold">
                                          <p:stCondLst>
                                            <p:cond delay="0"/>
                                          </p:stCondLst>
                                        </p:cTn>
                                        <p:tgtEl>
                                          <p:spTgt spid="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P spid="24" grpId="0"/>
      <p:bldP spid="25"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8" grpId="0"/>
      <p:bldP spid="42" grpId="0"/>
      <p:bldP spid="43" grpId="0"/>
      <p:bldP spid="44" grpId="0"/>
      <p:bldP spid="45" grpId="0"/>
      <p:bldP spid="46" grpId="0"/>
      <p:bldP spid="9" grpId="0"/>
      <p:bldP spid="47" grpId="0"/>
      <p:bldP spid="48"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533400"/>
            <a:ext cx="436369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4: </a:t>
            </a:r>
            <a:r>
              <a:rPr lang="en-US" dirty="0" err="1" smtClean="0">
                <a:solidFill>
                  <a:srgbClr val="FFFF66"/>
                </a:solidFill>
              </a:rPr>
              <a:t>Karnaugh</a:t>
            </a:r>
            <a:r>
              <a:rPr lang="en-US" dirty="0" smtClean="0">
                <a:solidFill>
                  <a:srgbClr val="FFFF66"/>
                </a:solidFill>
              </a:rPr>
              <a:t> Maps (Cont..)</a:t>
            </a:r>
            <a:endParaRPr lang="en-US" dirty="0">
              <a:solidFill>
                <a:srgbClr val="FFFF66"/>
              </a:solidFill>
            </a:endParaRPr>
          </a:p>
        </p:txBody>
      </p:sp>
      <p:pic>
        <p:nvPicPr>
          <p:cNvPr id="11" name="Picture 10"/>
          <p:cNvPicPr>
            <a:picLocks noChangeAspect="1"/>
          </p:cNvPicPr>
          <p:nvPr/>
        </p:nvPicPr>
        <p:blipFill>
          <a:blip r:embed="rId3"/>
          <a:stretch>
            <a:fillRect/>
          </a:stretch>
        </p:blipFill>
        <p:spPr>
          <a:xfrm>
            <a:off x="1261611" y="1304236"/>
            <a:ext cx="6468378" cy="4753638"/>
          </a:xfrm>
          <a:prstGeom prst="rect">
            <a:avLst/>
          </a:prstGeom>
        </p:spPr>
      </p:pic>
      <p:sp>
        <p:nvSpPr>
          <p:cNvPr id="13" name="Flowchart: Terminator 12"/>
          <p:cNvSpPr/>
          <p:nvPr/>
        </p:nvSpPr>
        <p:spPr bwMode="auto">
          <a:xfrm rot="5400000">
            <a:off x="4266621" y="2066797"/>
            <a:ext cx="533400" cy="228600"/>
          </a:xfrm>
          <a:prstGeom prst="flowChartTerminator">
            <a:avLst/>
          </a:prstGeom>
          <a:solidFill>
            <a:srgbClr val="ABE9FF">
              <a:alpha val="50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sp>
        <p:nvSpPr>
          <p:cNvPr id="15" name="TextBox 14"/>
          <p:cNvSpPr txBox="1"/>
          <p:nvPr/>
        </p:nvSpPr>
        <p:spPr>
          <a:xfrm>
            <a:off x="2111828" y="1850572"/>
            <a:ext cx="274434" cy="307777"/>
          </a:xfrm>
          <a:prstGeom prst="rect">
            <a:avLst/>
          </a:prstGeom>
          <a:noFill/>
        </p:spPr>
        <p:txBody>
          <a:bodyPr wrap="none" rtlCol="0">
            <a:spAutoFit/>
          </a:bodyPr>
          <a:lstStyle/>
          <a:p>
            <a:r>
              <a:rPr lang="en-US" sz="1400" dirty="0" smtClean="0"/>
              <a:t>0</a:t>
            </a:r>
            <a:endParaRPr lang="en-US" sz="1400" dirty="0"/>
          </a:p>
        </p:txBody>
      </p:sp>
      <p:sp>
        <p:nvSpPr>
          <p:cNvPr id="49" name="TextBox 48"/>
          <p:cNvSpPr txBox="1"/>
          <p:nvPr/>
        </p:nvSpPr>
        <p:spPr>
          <a:xfrm>
            <a:off x="2438400" y="1858479"/>
            <a:ext cx="274434" cy="307777"/>
          </a:xfrm>
          <a:prstGeom prst="rect">
            <a:avLst/>
          </a:prstGeom>
          <a:noFill/>
        </p:spPr>
        <p:txBody>
          <a:bodyPr wrap="none" rtlCol="0">
            <a:spAutoFit/>
          </a:bodyPr>
          <a:lstStyle/>
          <a:p>
            <a:r>
              <a:rPr lang="en-US" sz="1400" dirty="0" smtClean="0"/>
              <a:t>0</a:t>
            </a:r>
            <a:endParaRPr lang="en-US" sz="1400" dirty="0"/>
          </a:p>
        </p:txBody>
      </p:sp>
      <p:sp>
        <p:nvSpPr>
          <p:cNvPr id="50" name="TextBox 49"/>
          <p:cNvSpPr txBox="1"/>
          <p:nvPr/>
        </p:nvSpPr>
        <p:spPr>
          <a:xfrm>
            <a:off x="2438400" y="2185051"/>
            <a:ext cx="274434" cy="307777"/>
          </a:xfrm>
          <a:prstGeom prst="rect">
            <a:avLst/>
          </a:prstGeom>
          <a:noFill/>
        </p:spPr>
        <p:txBody>
          <a:bodyPr wrap="none" rtlCol="0">
            <a:spAutoFit/>
          </a:bodyPr>
          <a:lstStyle/>
          <a:p>
            <a:r>
              <a:rPr lang="en-US" sz="1400" dirty="0" smtClean="0"/>
              <a:t>0</a:t>
            </a:r>
            <a:endParaRPr lang="en-US" sz="1400" dirty="0"/>
          </a:p>
        </p:txBody>
      </p:sp>
      <p:sp>
        <p:nvSpPr>
          <p:cNvPr id="51" name="TextBox 50"/>
          <p:cNvSpPr txBox="1"/>
          <p:nvPr/>
        </p:nvSpPr>
        <p:spPr>
          <a:xfrm>
            <a:off x="2115560" y="2185050"/>
            <a:ext cx="274434" cy="307777"/>
          </a:xfrm>
          <a:prstGeom prst="rect">
            <a:avLst/>
          </a:prstGeom>
          <a:noFill/>
        </p:spPr>
        <p:txBody>
          <a:bodyPr wrap="none" rtlCol="0">
            <a:spAutoFit/>
          </a:bodyPr>
          <a:lstStyle/>
          <a:p>
            <a:r>
              <a:rPr lang="en-US" sz="1400" dirty="0"/>
              <a:t>1</a:t>
            </a:r>
          </a:p>
        </p:txBody>
      </p:sp>
      <p:sp>
        <p:nvSpPr>
          <p:cNvPr id="52" name="TextBox 51"/>
          <p:cNvSpPr txBox="1"/>
          <p:nvPr/>
        </p:nvSpPr>
        <p:spPr>
          <a:xfrm>
            <a:off x="2111828" y="2500741"/>
            <a:ext cx="314510" cy="307777"/>
          </a:xfrm>
          <a:prstGeom prst="rect">
            <a:avLst/>
          </a:prstGeom>
          <a:noFill/>
        </p:spPr>
        <p:txBody>
          <a:bodyPr wrap="none" rtlCol="0">
            <a:spAutoFit/>
          </a:bodyPr>
          <a:lstStyle/>
          <a:p>
            <a:r>
              <a:rPr lang="en-US" sz="1400" dirty="0"/>
              <a:t>X</a:t>
            </a:r>
          </a:p>
        </p:txBody>
      </p:sp>
      <p:sp>
        <p:nvSpPr>
          <p:cNvPr id="53" name="TextBox 52"/>
          <p:cNvSpPr txBox="1"/>
          <p:nvPr/>
        </p:nvSpPr>
        <p:spPr>
          <a:xfrm>
            <a:off x="2438400" y="2500737"/>
            <a:ext cx="314510" cy="307777"/>
          </a:xfrm>
          <a:prstGeom prst="rect">
            <a:avLst/>
          </a:prstGeom>
          <a:noFill/>
        </p:spPr>
        <p:txBody>
          <a:bodyPr wrap="none" rtlCol="0">
            <a:spAutoFit/>
          </a:bodyPr>
          <a:lstStyle/>
          <a:p>
            <a:r>
              <a:rPr lang="en-US" sz="1400" dirty="0"/>
              <a:t>X</a:t>
            </a:r>
          </a:p>
        </p:txBody>
      </p:sp>
      <p:sp>
        <p:nvSpPr>
          <p:cNvPr id="54" name="TextBox 53"/>
          <p:cNvSpPr txBox="1"/>
          <p:nvPr/>
        </p:nvSpPr>
        <p:spPr>
          <a:xfrm>
            <a:off x="2111828" y="2816423"/>
            <a:ext cx="314510" cy="307777"/>
          </a:xfrm>
          <a:prstGeom prst="rect">
            <a:avLst/>
          </a:prstGeom>
          <a:noFill/>
        </p:spPr>
        <p:txBody>
          <a:bodyPr wrap="none" rtlCol="0">
            <a:spAutoFit/>
          </a:bodyPr>
          <a:lstStyle/>
          <a:p>
            <a:r>
              <a:rPr lang="en-US" sz="1400" dirty="0"/>
              <a:t>X</a:t>
            </a:r>
          </a:p>
        </p:txBody>
      </p:sp>
      <p:sp>
        <p:nvSpPr>
          <p:cNvPr id="55" name="TextBox 54"/>
          <p:cNvSpPr txBox="1"/>
          <p:nvPr/>
        </p:nvSpPr>
        <p:spPr>
          <a:xfrm>
            <a:off x="2436110" y="2816423"/>
            <a:ext cx="314510" cy="307777"/>
          </a:xfrm>
          <a:prstGeom prst="rect">
            <a:avLst/>
          </a:prstGeom>
          <a:noFill/>
        </p:spPr>
        <p:txBody>
          <a:bodyPr wrap="none" rtlCol="0">
            <a:spAutoFit/>
          </a:bodyPr>
          <a:lstStyle/>
          <a:p>
            <a:r>
              <a:rPr lang="en-US" sz="1400" dirty="0"/>
              <a:t>X</a:t>
            </a:r>
          </a:p>
        </p:txBody>
      </p:sp>
      <p:sp>
        <p:nvSpPr>
          <p:cNvPr id="56" name="TextBox 55"/>
          <p:cNvSpPr txBox="1"/>
          <p:nvPr/>
        </p:nvSpPr>
        <p:spPr>
          <a:xfrm>
            <a:off x="4071822" y="1850572"/>
            <a:ext cx="274434" cy="307777"/>
          </a:xfrm>
          <a:prstGeom prst="rect">
            <a:avLst/>
          </a:prstGeom>
          <a:noFill/>
        </p:spPr>
        <p:txBody>
          <a:bodyPr wrap="none" rtlCol="0">
            <a:spAutoFit/>
          </a:bodyPr>
          <a:lstStyle/>
          <a:p>
            <a:r>
              <a:rPr lang="en-US" sz="1400" dirty="0" smtClean="0"/>
              <a:t>0</a:t>
            </a:r>
            <a:endParaRPr lang="en-US" sz="1400" dirty="0"/>
          </a:p>
        </p:txBody>
      </p:sp>
      <p:sp>
        <p:nvSpPr>
          <p:cNvPr id="57" name="TextBox 56"/>
          <p:cNvSpPr txBox="1"/>
          <p:nvPr/>
        </p:nvSpPr>
        <p:spPr>
          <a:xfrm>
            <a:off x="4398394" y="1858479"/>
            <a:ext cx="274434" cy="307777"/>
          </a:xfrm>
          <a:prstGeom prst="rect">
            <a:avLst/>
          </a:prstGeom>
          <a:noFill/>
        </p:spPr>
        <p:txBody>
          <a:bodyPr wrap="none" rtlCol="0">
            <a:spAutoFit/>
          </a:bodyPr>
          <a:lstStyle/>
          <a:p>
            <a:r>
              <a:rPr lang="en-US" sz="1400" dirty="0" smtClean="0"/>
              <a:t>1</a:t>
            </a:r>
            <a:endParaRPr lang="en-US" sz="1400" dirty="0"/>
          </a:p>
        </p:txBody>
      </p:sp>
      <p:sp>
        <p:nvSpPr>
          <p:cNvPr id="58" name="TextBox 57"/>
          <p:cNvSpPr txBox="1"/>
          <p:nvPr/>
        </p:nvSpPr>
        <p:spPr>
          <a:xfrm>
            <a:off x="4387030" y="2172685"/>
            <a:ext cx="314510" cy="307777"/>
          </a:xfrm>
          <a:prstGeom prst="rect">
            <a:avLst/>
          </a:prstGeom>
          <a:noFill/>
        </p:spPr>
        <p:txBody>
          <a:bodyPr wrap="none" rtlCol="0">
            <a:spAutoFit/>
          </a:bodyPr>
          <a:lstStyle/>
          <a:p>
            <a:r>
              <a:rPr lang="en-US" sz="1400" dirty="0"/>
              <a:t>X</a:t>
            </a:r>
          </a:p>
        </p:txBody>
      </p:sp>
      <p:sp>
        <p:nvSpPr>
          <p:cNvPr id="59" name="TextBox 58"/>
          <p:cNvSpPr txBox="1"/>
          <p:nvPr/>
        </p:nvSpPr>
        <p:spPr>
          <a:xfrm>
            <a:off x="4071822" y="2185051"/>
            <a:ext cx="314510" cy="307777"/>
          </a:xfrm>
          <a:prstGeom prst="rect">
            <a:avLst/>
          </a:prstGeom>
          <a:noFill/>
        </p:spPr>
        <p:txBody>
          <a:bodyPr wrap="none" rtlCol="0">
            <a:spAutoFit/>
          </a:bodyPr>
          <a:lstStyle/>
          <a:p>
            <a:r>
              <a:rPr lang="en-US" sz="1400" dirty="0"/>
              <a:t>X</a:t>
            </a:r>
          </a:p>
        </p:txBody>
      </p:sp>
      <p:sp>
        <p:nvSpPr>
          <p:cNvPr id="60" name="TextBox 59"/>
          <p:cNvSpPr txBox="1"/>
          <p:nvPr/>
        </p:nvSpPr>
        <p:spPr>
          <a:xfrm>
            <a:off x="4071822" y="2500741"/>
            <a:ext cx="314510" cy="307777"/>
          </a:xfrm>
          <a:prstGeom prst="rect">
            <a:avLst/>
          </a:prstGeom>
          <a:noFill/>
        </p:spPr>
        <p:txBody>
          <a:bodyPr wrap="none" rtlCol="0">
            <a:spAutoFit/>
          </a:bodyPr>
          <a:lstStyle/>
          <a:p>
            <a:r>
              <a:rPr lang="en-US" sz="1400" dirty="0"/>
              <a:t>X</a:t>
            </a:r>
          </a:p>
        </p:txBody>
      </p:sp>
      <p:sp>
        <p:nvSpPr>
          <p:cNvPr id="61" name="TextBox 60"/>
          <p:cNvSpPr txBox="1"/>
          <p:nvPr/>
        </p:nvSpPr>
        <p:spPr>
          <a:xfrm>
            <a:off x="4398394" y="2500737"/>
            <a:ext cx="314510" cy="307777"/>
          </a:xfrm>
          <a:prstGeom prst="rect">
            <a:avLst/>
          </a:prstGeom>
          <a:noFill/>
        </p:spPr>
        <p:txBody>
          <a:bodyPr wrap="none" rtlCol="0">
            <a:spAutoFit/>
          </a:bodyPr>
          <a:lstStyle/>
          <a:p>
            <a:r>
              <a:rPr lang="en-US" sz="1400" dirty="0"/>
              <a:t>X</a:t>
            </a:r>
          </a:p>
        </p:txBody>
      </p:sp>
      <p:sp>
        <p:nvSpPr>
          <p:cNvPr id="62" name="TextBox 61"/>
          <p:cNvSpPr txBox="1"/>
          <p:nvPr/>
        </p:nvSpPr>
        <p:spPr>
          <a:xfrm>
            <a:off x="4071822" y="2816423"/>
            <a:ext cx="274434" cy="307777"/>
          </a:xfrm>
          <a:prstGeom prst="rect">
            <a:avLst/>
          </a:prstGeom>
          <a:noFill/>
        </p:spPr>
        <p:txBody>
          <a:bodyPr wrap="none" rtlCol="0">
            <a:spAutoFit/>
          </a:bodyPr>
          <a:lstStyle/>
          <a:p>
            <a:r>
              <a:rPr lang="en-US" sz="1400" dirty="0" smtClean="0"/>
              <a:t>0</a:t>
            </a:r>
            <a:endParaRPr lang="en-US" sz="1400" dirty="0"/>
          </a:p>
        </p:txBody>
      </p:sp>
      <p:sp>
        <p:nvSpPr>
          <p:cNvPr id="63" name="TextBox 62"/>
          <p:cNvSpPr txBox="1"/>
          <p:nvPr/>
        </p:nvSpPr>
        <p:spPr>
          <a:xfrm>
            <a:off x="4396104" y="2816423"/>
            <a:ext cx="274434" cy="307777"/>
          </a:xfrm>
          <a:prstGeom prst="rect">
            <a:avLst/>
          </a:prstGeom>
          <a:noFill/>
        </p:spPr>
        <p:txBody>
          <a:bodyPr wrap="none" rtlCol="0">
            <a:spAutoFit/>
          </a:bodyPr>
          <a:lstStyle/>
          <a:p>
            <a:r>
              <a:rPr lang="en-US" sz="1400" dirty="0" smtClean="0"/>
              <a:t>0</a:t>
            </a:r>
            <a:endParaRPr lang="en-US" sz="1400" dirty="0"/>
          </a:p>
        </p:txBody>
      </p:sp>
      <p:sp>
        <p:nvSpPr>
          <p:cNvPr id="64" name="TextBox 63"/>
          <p:cNvSpPr txBox="1"/>
          <p:nvPr/>
        </p:nvSpPr>
        <p:spPr>
          <a:xfrm>
            <a:off x="6254987" y="1850572"/>
            <a:ext cx="274434" cy="307777"/>
          </a:xfrm>
          <a:prstGeom prst="rect">
            <a:avLst/>
          </a:prstGeom>
          <a:noFill/>
        </p:spPr>
        <p:txBody>
          <a:bodyPr wrap="none" rtlCol="0">
            <a:spAutoFit/>
          </a:bodyPr>
          <a:lstStyle/>
          <a:p>
            <a:r>
              <a:rPr lang="en-US" sz="1400" dirty="0"/>
              <a:t>1</a:t>
            </a:r>
          </a:p>
        </p:txBody>
      </p:sp>
      <p:sp>
        <p:nvSpPr>
          <p:cNvPr id="65" name="TextBox 64"/>
          <p:cNvSpPr txBox="1"/>
          <p:nvPr/>
        </p:nvSpPr>
        <p:spPr>
          <a:xfrm>
            <a:off x="6581559" y="1858479"/>
            <a:ext cx="314510" cy="307777"/>
          </a:xfrm>
          <a:prstGeom prst="rect">
            <a:avLst/>
          </a:prstGeom>
          <a:noFill/>
        </p:spPr>
        <p:txBody>
          <a:bodyPr wrap="none" rtlCol="0">
            <a:spAutoFit/>
          </a:bodyPr>
          <a:lstStyle/>
          <a:p>
            <a:r>
              <a:rPr lang="en-US" sz="1400" dirty="0" smtClean="0"/>
              <a:t>X</a:t>
            </a:r>
            <a:endParaRPr lang="en-US" sz="1400" dirty="0"/>
          </a:p>
        </p:txBody>
      </p:sp>
      <p:sp>
        <p:nvSpPr>
          <p:cNvPr id="66" name="TextBox 65"/>
          <p:cNvSpPr txBox="1"/>
          <p:nvPr/>
        </p:nvSpPr>
        <p:spPr>
          <a:xfrm>
            <a:off x="6581559" y="2185051"/>
            <a:ext cx="314510" cy="307777"/>
          </a:xfrm>
          <a:prstGeom prst="rect">
            <a:avLst/>
          </a:prstGeom>
          <a:noFill/>
        </p:spPr>
        <p:txBody>
          <a:bodyPr wrap="none" rtlCol="0">
            <a:spAutoFit/>
          </a:bodyPr>
          <a:lstStyle/>
          <a:p>
            <a:r>
              <a:rPr lang="en-US" sz="1400" dirty="0"/>
              <a:t>X</a:t>
            </a:r>
          </a:p>
        </p:txBody>
      </p:sp>
      <p:sp>
        <p:nvSpPr>
          <p:cNvPr id="67" name="TextBox 66"/>
          <p:cNvSpPr txBox="1"/>
          <p:nvPr/>
        </p:nvSpPr>
        <p:spPr>
          <a:xfrm>
            <a:off x="6254987" y="2185051"/>
            <a:ext cx="274434" cy="307777"/>
          </a:xfrm>
          <a:prstGeom prst="rect">
            <a:avLst/>
          </a:prstGeom>
          <a:noFill/>
        </p:spPr>
        <p:txBody>
          <a:bodyPr wrap="none" rtlCol="0">
            <a:spAutoFit/>
          </a:bodyPr>
          <a:lstStyle/>
          <a:p>
            <a:r>
              <a:rPr lang="en-US" sz="1400" dirty="0" smtClean="0"/>
              <a:t>0</a:t>
            </a:r>
            <a:endParaRPr lang="en-US" sz="1400" dirty="0"/>
          </a:p>
        </p:txBody>
      </p:sp>
      <p:sp>
        <p:nvSpPr>
          <p:cNvPr id="68" name="TextBox 67"/>
          <p:cNvSpPr txBox="1"/>
          <p:nvPr/>
        </p:nvSpPr>
        <p:spPr>
          <a:xfrm>
            <a:off x="6254987" y="2500741"/>
            <a:ext cx="274434" cy="307777"/>
          </a:xfrm>
          <a:prstGeom prst="rect">
            <a:avLst/>
          </a:prstGeom>
          <a:noFill/>
        </p:spPr>
        <p:txBody>
          <a:bodyPr wrap="none" rtlCol="0">
            <a:spAutoFit/>
          </a:bodyPr>
          <a:lstStyle/>
          <a:p>
            <a:r>
              <a:rPr lang="en-US" sz="1400" dirty="0" smtClean="0"/>
              <a:t>1</a:t>
            </a:r>
            <a:endParaRPr lang="en-US" sz="1400" dirty="0"/>
          </a:p>
        </p:txBody>
      </p:sp>
      <p:sp>
        <p:nvSpPr>
          <p:cNvPr id="69" name="TextBox 68"/>
          <p:cNvSpPr txBox="1"/>
          <p:nvPr/>
        </p:nvSpPr>
        <p:spPr>
          <a:xfrm>
            <a:off x="6581559" y="2500737"/>
            <a:ext cx="314510" cy="307777"/>
          </a:xfrm>
          <a:prstGeom prst="rect">
            <a:avLst/>
          </a:prstGeom>
          <a:noFill/>
        </p:spPr>
        <p:txBody>
          <a:bodyPr wrap="none" rtlCol="0">
            <a:spAutoFit/>
          </a:bodyPr>
          <a:lstStyle/>
          <a:p>
            <a:r>
              <a:rPr lang="en-US" sz="1400" dirty="0"/>
              <a:t>X</a:t>
            </a:r>
          </a:p>
        </p:txBody>
      </p:sp>
      <p:sp>
        <p:nvSpPr>
          <p:cNvPr id="70" name="TextBox 69"/>
          <p:cNvSpPr txBox="1"/>
          <p:nvPr/>
        </p:nvSpPr>
        <p:spPr>
          <a:xfrm>
            <a:off x="6254987" y="2816423"/>
            <a:ext cx="274434" cy="307777"/>
          </a:xfrm>
          <a:prstGeom prst="rect">
            <a:avLst/>
          </a:prstGeom>
          <a:noFill/>
        </p:spPr>
        <p:txBody>
          <a:bodyPr wrap="none" rtlCol="0">
            <a:spAutoFit/>
          </a:bodyPr>
          <a:lstStyle/>
          <a:p>
            <a:r>
              <a:rPr lang="en-US" sz="1400" dirty="0" smtClean="0"/>
              <a:t>0</a:t>
            </a:r>
            <a:endParaRPr lang="en-US" sz="1400" dirty="0"/>
          </a:p>
        </p:txBody>
      </p:sp>
      <p:sp>
        <p:nvSpPr>
          <p:cNvPr id="71" name="TextBox 70"/>
          <p:cNvSpPr txBox="1"/>
          <p:nvPr/>
        </p:nvSpPr>
        <p:spPr>
          <a:xfrm>
            <a:off x="6579269" y="2816423"/>
            <a:ext cx="314510" cy="307777"/>
          </a:xfrm>
          <a:prstGeom prst="rect">
            <a:avLst/>
          </a:prstGeom>
          <a:noFill/>
        </p:spPr>
        <p:txBody>
          <a:bodyPr wrap="none" rtlCol="0">
            <a:spAutoFit/>
          </a:bodyPr>
          <a:lstStyle/>
          <a:p>
            <a:r>
              <a:rPr lang="en-US" sz="1400" dirty="0"/>
              <a:t>X</a:t>
            </a:r>
          </a:p>
        </p:txBody>
      </p:sp>
      <p:sp>
        <p:nvSpPr>
          <p:cNvPr id="72" name="TextBox 71"/>
          <p:cNvSpPr txBox="1"/>
          <p:nvPr/>
        </p:nvSpPr>
        <p:spPr>
          <a:xfrm>
            <a:off x="2111828" y="4204327"/>
            <a:ext cx="314510" cy="307777"/>
          </a:xfrm>
          <a:prstGeom prst="rect">
            <a:avLst/>
          </a:prstGeom>
          <a:noFill/>
        </p:spPr>
        <p:txBody>
          <a:bodyPr wrap="none" rtlCol="0">
            <a:spAutoFit/>
          </a:bodyPr>
          <a:lstStyle/>
          <a:p>
            <a:r>
              <a:rPr lang="en-US" sz="1400" dirty="0"/>
              <a:t>X</a:t>
            </a:r>
          </a:p>
        </p:txBody>
      </p:sp>
      <p:sp>
        <p:nvSpPr>
          <p:cNvPr id="73" name="TextBox 72"/>
          <p:cNvSpPr txBox="1"/>
          <p:nvPr/>
        </p:nvSpPr>
        <p:spPr>
          <a:xfrm>
            <a:off x="2438400" y="4212234"/>
            <a:ext cx="314510" cy="307777"/>
          </a:xfrm>
          <a:prstGeom prst="rect">
            <a:avLst/>
          </a:prstGeom>
          <a:noFill/>
        </p:spPr>
        <p:txBody>
          <a:bodyPr wrap="none" rtlCol="0">
            <a:spAutoFit/>
          </a:bodyPr>
          <a:lstStyle/>
          <a:p>
            <a:r>
              <a:rPr lang="en-US" sz="1400" dirty="0"/>
              <a:t>X</a:t>
            </a:r>
          </a:p>
        </p:txBody>
      </p:sp>
      <p:sp>
        <p:nvSpPr>
          <p:cNvPr id="74" name="TextBox 73"/>
          <p:cNvSpPr txBox="1"/>
          <p:nvPr/>
        </p:nvSpPr>
        <p:spPr>
          <a:xfrm>
            <a:off x="2438400" y="4538806"/>
            <a:ext cx="314510" cy="307777"/>
          </a:xfrm>
          <a:prstGeom prst="rect">
            <a:avLst/>
          </a:prstGeom>
          <a:noFill/>
        </p:spPr>
        <p:txBody>
          <a:bodyPr wrap="none" rtlCol="0">
            <a:spAutoFit/>
          </a:bodyPr>
          <a:lstStyle/>
          <a:p>
            <a:r>
              <a:rPr lang="en-US" sz="1400" dirty="0"/>
              <a:t>X</a:t>
            </a:r>
          </a:p>
        </p:txBody>
      </p:sp>
      <p:sp>
        <p:nvSpPr>
          <p:cNvPr id="75" name="TextBox 74"/>
          <p:cNvSpPr txBox="1"/>
          <p:nvPr/>
        </p:nvSpPr>
        <p:spPr>
          <a:xfrm>
            <a:off x="2111828" y="4538806"/>
            <a:ext cx="314510" cy="307777"/>
          </a:xfrm>
          <a:prstGeom prst="rect">
            <a:avLst/>
          </a:prstGeom>
          <a:noFill/>
        </p:spPr>
        <p:txBody>
          <a:bodyPr wrap="none" rtlCol="0">
            <a:spAutoFit/>
          </a:bodyPr>
          <a:lstStyle/>
          <a:p>
            <a:r>
              <a:rPr lang="en-US" sz="1400" dirty="0" smtClean="0"/>
              <a:t>X</a:t>
            </a:r>
            <a:endParaRPr lang="en-US" sz="1400" dirty="0"/>
          </a:p>
        </p:txBody>
      </p:sp>
      <p:sp>
        <p:nvSpPr>
          <p:cNvPr id="76" name="TextBox 75"/>
          <p:cNvSpPr txBox="1"/>
          <p:nvPr/>
        </p:nvSpPr>
        <p:spPr>
          <a:xfrm>
            <a:off x="2111828" y="4854496"/>
            <a:ext cx="274434" cy="307777"/>
          </a:xfrm>
          <a:prstGeom prst="rect">
            <a:avLst/>
          </a:prstGeom>
          <a:noFill/>
        </p:spPr>
        <p:txBody>
          <a:bodyPr wrap="none" rtlCol="0">
            <a:spAutoFit/>
          </a:bodyPr>
          <a:lstStyle/>
          <a:p>
            <a:r>
              <a:rPr lang="en-US" sz="1400" dirty="0" smtClean="0"/>
              <a:t>0</a:t>
            </a:r>
            <a:endParaRPr lang="en-US" sz="1400" dirty="0"/>
          </a:p>
        </p:txBody>
      </p:sp>
      <p:sp>
        <p:nvSpPr>
          <p:cNvPr id="77" name="TextBox 76"/>
          <p:cNvSpPr txBox="1"/>
          <p:nvPr/>
        </p:nvSpPr>
        <p:spPr>
          <a:xfrm>
            <a:off x="2438400" y="4854492"/>
            <a:ext cx="274434" cy="307777"/>
          </a:xfrm>
          <a:prstGeom prst="rect">
            <a:avLst/>
          </a:prstGeom>
          <a:noFill/>
        </p:spPr>
        <p:txBody>
          <a:bodyPr wrap="none" rtlCol="0">
            <a:spAutoFit/>
          </a:bodyPr>
          <a:lstStyle/>
          <a:p>
            <a:r>
              <a:rPr lang="en-US" sz="1400" dirty="0" smtClean="0"/>
              <a:t>0</a:t>
            </a:r>
            <a:endParaRPr lang="en-US" sz="1400" dirty="0"/>
          </a:p>
        </p:txBody>
      </p:sp>
      <p:sp>
        <p:nvSpPr>
          <p:cNvPr id="78" name="TextBox 77"/>
          <p:cNvSpPr txBox="1"/>
          <p:nvPr/>
        </p:nvSpPr>
        <p:spPr>
          <a:xfrm>
            <a:off x="2111828" y="5170178"/>
            <a:ext cx="274434" cy="307777"/>
          </a:xfrm>
          <a:prstGeom prst="rect">
            <a:avLst/>
          </a:prstGeom>
          <a:noFill/>
        </p:spPr>
        <p:txBody>
          <a:bodyPr wrap="none" rtlCol="0">
            <a:spAutoFit/>
          </a:bodyPr>
          <a:lstStyle/>
          <a:p>
            <a:r>
              <a:rPr lang="en-US" sz="1400" dirty="0"/>
              <a:t>1</a:t>
            </a:r>
          </a:p>
        </p:txBody>
      </p:sp>
      <p:sp>
        <p:nvSpPr>
          <p:cNvPr id="79" name="TextBox 78"/>
          <p:cNvSpPr txBox="1"/>
          <p:nvPr/>
        </p:nvSpPr>
        <p:spPr>
          <a:xfrm>
            <a:off x="2436110" y="5170178"/>
            <a:ext cx="274434" cy="307777"/>
          </a:xfrm>
          <a:prstGeom prst="rect">
            <a:avLst/>
          </a:prstGeom>
          <a:noFill/>
        </p:spPr>
        <p:txBody>
          <a:bodyPr wrap="none" rtlCol="0">
            <a:spAutoFit/>
          </a:bodyPr>
          <a:lstStyle/>
          <a:p>
            <a:r>
              <a:rPr lang="en-US" sz="1400" dirty="0" smtClean="0"/>
              <a:t>0</a:t>
            </a:r>
            <a:endParaRPr lang="en-US" sz="1400" dirty="0"/>
          </a:p>
        </p:txBody>
      </p:sp>
      <p:sp>
        <p:nvSpPr>
          <p:cNvPr id="80" name="TextBox 79"/>
          <p:cNvSpPr txBox="1"/>
          <p:nvPr/>
        </p:nvSpPr>
        <p:spPr>
          <a:xfrm>
            <a:off x="4071822" y="4206523"/>
            <a:ext cx="314510" cy="307777"/>
          </a:xfrm>
          <a:prstGeom prst="rect">
            <a:avLst/>
          </a:prstGeom>
          <a:noFill/>
        </p:spPr>
        <p:txBody>
          <a:bodyPr wrap="none" rtlCol="0">
            <a:spAutoFit/>
          </a:bodyPr>
          <a:lstStyle/>
          <a:p>
            <a:r>
              <a:rPr lang="en-US" sz="1400" dirty="0"/>
              <a:t>X</a:t>
            </a:r>
          </a:p>
        </p:txBody>
      </p:sp>
      <p:sp>
        <p:nvSpPr>
          <p:cNvPr id="81" name="TextBox 80"/>
          <p:cNvSpPr txBox="1"/>
          <p:nvPr/>
        </p:nvSpPr>
        <p:spPr>
          <a:xfrm>
            <a:off x="4398394" y="4214430"/>
            <a:ext cx="314510" cy="307777"/>
          </a:xfrm>
          <a:prstGeom prst="rect">
            <a:avLst/>
          </a:prstGeom>
          <a:noFill/>
        </p:spPr>
        <p:txBody>
          <a:bodyPr wrap="none" rtlCol="0">
            <a:spAutoFit/>
          </a:bodyPr>
          <a:lstStyle/>
          <a:p>
            <a:r>
              <a:rPr lang="en-US" sz="1400" dirty="0"/>
              <a:t>X</a:t>
            </a:r>
          </a:p>
        </p:txBody>
      </p:sp>
      <p:sp>
        <p:nvSpPr>
          <p:cNvPr id="82" name="TextBox 81"/>
          <p:cNvSpPr txBox="1"/>
          <p:nvPr/>
        </p:nvSpPr>
        <p:spPr>
          <a:xfrm>
            <a:off x="4398394" y="4541002"/>
            <a:ext cx="274434" cy="307777"/>
          </a:xfrm>
          <a:prstGeom prst="rect">
            <a:avLst/>
          </a:prstGeom>
          <a:noFill/>
        </p:spPr>
        <p:txBody>
          <a:bodyPr wrap="none" rtlCol="0">
            <a:spAutoFit/>
          </a:bodyPr>
          <a:lstStyle/>
          <a:p>
            <a:r>
              <a:rPr lang="en-US" sz="1400" dirty="0" smtClean="0"/>
              <a:t>0</a:t>
            </a:r>
            <a:endParaRPr lang="en-US" sz="1400" dirty="0"/>
          </a:p>
        </p:txBody>
      </p:sp>
      <p:sp>
        <p:nvSpPr>
          <p:cNvPr id="83" name="TextBox 82"/>
          <p:cNvSpPr txBox="1"/>
          <p:nvPr/>
        </p:nvSpPr>
        <p:spPr>
          <a:xfrm>
            <a:off x="4071822" y="4541002"/>
            <a:ext cx="274434" cy="307777"/>
          </a:xfrm>
          <a:prstGeom prst="rect">
            <a:avLst/>
          </a:prstGeom>
          <a:noFill/>
        </p:spPr>
        <p:txBody>
          <a:bodyPr wrap="none" rtlCol="0">
            <a:spAutoFit/>
          </a:bodyPr>
          <a:lstStyle/>
          <a:p>
            <a:r>
              <a:rPr lang="en-US" sz="1400" dirty="0" smtClean="0"/>
              <a:t>0</a:t>
            </a:r>
            <a:endParaRPr lang="en-US" sz="1400" dirty="0"/>
          </a:p>
        </p:txBody>
      </p:sp>
      <p:sp>
        <p:nvSpPr>
          <p:cNvPr id="84" name="TextBox 83"/>
          <p:cNvSpPr txBox="1"/>
          <p:nvPr/>
        </p:nvSpPr>
        <p:spPr>
          <a:xfrm>
            <a:off x="4071822" y="4856692"/>
            <a:ext cx="274434" cy="307777"/>
          </a:xfrm>
          <a:prstGeom prst="rect">
            <a:avLst/>
          </a:prstGeom>
          <a:noFill/>
        </p:spPr>
        <p:txBody>
          <a:bodyPr wrap="none" rtlCol="0">
            <a:spAutoFit/>
          </a:bodyPr>
          <a:lstStyle/>
          <a:p>
            <a:r>
              <a:rPr lang="en-US" sz="1400" dirty="0" smtClean="0"/>
              <a:t>0</a:t>
            </a:r>
            <a:endParaRPr lang="en-US" sz="1400" dirty="0"/>
          </a:p>
        </p:txBody>
      </p:sp>
      <p:sp>
        <p:nvSpPr>
          <p:cNvPr id="85" name="TextBox 84"/>
          <p:cNvSpPr txBox="1"/>
          <p:nvPr/>
        </p:nvSpPr>
        <p:spPr>
          <a:xfrm>
            <a:off x="4398394" y="4856688"/>
            <a:ext cx="274434" cy="307777"/>
          </a:xfrm>
          <a:prstGeom prst="rect">
            <a:avLst/>
          </a:prstGeom>
          <a:noFill/>
        </p:spPr>
        <p:txBody>
          <a:bodyPr wrap="none" rtlCol="0">
            <a:spAutoFit/>
          </a:bodyPr>
          <a:lstStyle/>
          <a:p>
            <a:r>
              <a:rPr lang="en-US" sz="1400" dirty="0"/>
              <a:t>1</a:t>
            </a:r>
          </a:p>
        </p:txBody>
      </p:sp>
      <p:sp>
        <p:nvSpPr>
          <p:cNvPr id="86" name="TextBox 85"/>
          <p:cNvSpPr txBox="1"/>
          <p:nvPr/>
        </p:nvSpPr>
        <p:spPr>
          <a:xfrm>
            <a:off x="4071822" y="5172374"/>
            <a:ext cx="314510" cy="307777"/>
          </a:xfrm>
          <a:prstGeom prst="rect">
            <a:avLst/>
          </a:prstGeom>
          <a:noFill/>
        </p:spPr>
        <p:txBody>
          <a:bodyPr wrap="none" rtlCol="0">
            <a:spAutoFit/>
          </a:bodyPr>
          <a:lstStyle/>
          <a:p>
            <a:r>
              <a:rPr lang="en-US" sz="1400" dirty="0"/>
              <a:t>X</a:t>
            </a:r>
          </a:p>
        </p:txBody>
      </p:sp>
      <p:sp>
        <p:nvSpPr>
          <p:cNvPr id="87" name="TextBox 86"/>
          <p:cNvSpPr txBox="1"/>
          <p:nvPr/>
        </p:nvSpPr>
        <p:spPr>
          <a:xfrm>
            <a:off x="4396104" y="5172374"/>
            <a:ext cx="314510" cy="307777"/>
          </a:xfrm>
          <a:prstGeom prst="rect">
            <a:avLst/>
          </a:prstGeom>
          <a:noFill/>
        </p:spPr>
        <p:txBody>
          <a:bodyPr wrap="none" rtlCol="0">
            <a:spAutoFit/>
          </a:bodyPr>
          <a:lstStyle/>
          <a:p>
            <a:r>
              <a:rPr lang="en-US" sz="1400" dirty="0"/>
              <a:t>X</a:t>
            </a:r>
          </a:p>
        </p:txBody>
      </p:sp>
      <p:sp>
        <p:nvSpPr>
          <p:cNvPr id="88" name="TextBox 87"/>
          <p:cNvSpPr txBox="1"/>
          <p:nvPr/>
        </p:nvSpPr>
        <p:spPr>
          <a:xfrm>
            <a:off x="6254987" y="4206523"/>
            <a:ext cx="314510" cy="307777"/>
          </a:xfrm>
          <a:prstGeom prst="rect">
            <a:avLst/>
          </a:prstGeom>
          <a:noFill/>
        </p:spPr>
        <p:txBody>
          <a:bodyPr wrap="none" rtlCol="0">
            <a:spAutoFit/>
          </a:bodyPr>
          <a:lstStyle/>
          <a:p>
            <a:r>
              <a:rPr lang="en-US" sz="1400" dirty="0"/>
              <a:t>X</a:t>
            </a:r>
          </a:p>
        </p:txBody>
      </p:sp>
      <p:sp>
        <p:nvSpPr>
          <p:cNvPr id="89" name="TextBox 88"/>
          <p:cNvSpPr txBox="1"/>
          <p:nvPr/>
        </p:nvSpPr>
        <p:spPr>
          <a:xfrm>
            <a:off x="6581559" y="4214430"/>
            <a:ext cx="274434" cy="307777"/>
          </a:xfrm>
          <a:prstGeom prst="rect">
            <a:avLst/>
          </a:prstGeom>
          <a:noFill/>
        </p:spPr>
        <p:txBody>
          <a:bodyPr wrap="none" rtlCol="0">
            <a:spAutoFit/>
          </a:bodyPr>
          <a:lstStyle/>
          <a:p>
            <a:r>
              <a:rPr lang="en-US" sz="1400" dirty="0" smtClean="0"/>
              <a:t>0</a:t>
            </a:r>
            <a:endParaRPr lang="en-US" sz="1400" dirty="0"/>
          </a:p>
        </p:txBody>
      </p:sp>
      <p:sp>
        <p:nvSpPr>
          <p:cNvPr id="90" name="TextBox 89"/>
          <p:cNvSpPr txBox="1"/>
          <p:nvPr/>
        </p:nvSpPr>
        <p:spPr>
          <a:xfrm>
            <a:off x="6581559" y="4541002"/>
            <a:ext cx="274434" cy="307777"/>
          </a:xfrm>
          <a:prstGeom prst="rect">
            <a:avLst/>
          </a:prstGeom>
          <a:noFill/>
        </p:spPr>
        <p:txBody>
          <a:bodyPr wrap="none" rtlCol="0">
            <a:spAutoFit/>
          </a:bodyPr>
          <a:lstStyle/>
          <a:p>
            <a:r>
              <a:rPr lang="en-US" sz="1400" dirty="0"/>
              <a:t>1</a:t>
            </a:r>
          </a:p>
        </p:txBody>
      </p:sp>
      <p:sp>
        <p:nvSpPr>
          <p:cNvPr id="91" name="TextBox 90"/>
          <p:cNvSpPr txBox="1"/>
          <p:nvPr/>
        </p:nvSpPr>
        <p:spPr>
          <a:xfrm>
            <a:off x="6254987" y="4541002"/>
            <a:ext cx="314510" cy="307777"/>
          </a:xfrm>
          <a:prstGeom prst="rect">
            <a:avLst/>
          </a:prstGeom>
          <a:noFill/>
        </p:spPr>
        <p:txBody>
          <a:bodyPr wrap="none" rtlCol="0">
            <a:spAutoFit/>
          </a:bodyPr>
          <a:lstStyle/>
          <a:p>
            <a:r>
              <a:rPr lang="en-US" sz="1400" dirty="0"/>
              <a:t>X</a:t>
            </a:r>
          </a:p>
        </p:txBody>
      </p:sp>
      <p:sp>
        <p:nvSpPr>
          <p:cNvPr id="92" name="TextBox 91"/>
          <p:cNvSpPr txBox="1"/>
          <p:nvPr/>
        </p:nvSpPr>
        <p:spPr>
          <a:xfrm>
            <a:off x="6254987" y="4856692"/>
            <a:ext cx="314510" cy="307777"/>
          </a:xfrm>
          <a:prstGeom prst="rect">
            <a:avLst/>
          </a:prstGeom>
          <a:noFill/>
        </p:spPr>
        <p:txBody>
          <a:bodyPr wrap="none" rtlCol="0">
            <a:spAutoFit/>
          </a:bodyPr>
          <a:lstStyle/>
          <a:p>
            <a:r>
              <a:rPr lang="en-US" sz="1400" dirty="0" smtClean="0"/>
              <a:t>X</a:t>
            </a:r>
            <a:endParaRPr lang="en-US" sz="1400" dirty="0"/>
          </a:p>
        </p:txBody>
      </p:sp>
      <p:sp>
        <p:nvSpPr>
          <p:cNvPr id="93" name="TextBox 92"/>
          <p:cNvSpPr txBox="1"/>
          <p:nvPr/>
        </p:nvSpPr>
        <p:spPr>
          <a:xfrm>
            <a:off x="6581559" y="4856688"/>
            <a:ext cx="274434" cy="307777"/>
          </a:xfrm>
          <a:prstGeom prst="rect">
            <a:avLst/>
          </a:prstGeom>
          <a:noFill/>
        </p:spPr>
        <p:txBody>
          <a:bodyPr wrap="none" rtlCol="0">
            <a:spAutoFit/>
          </a:bodyPr>
          <a:lstStyle/>
          <a:p>
            <a:r>
              <a:rPr lang="en-US" sz="1400" dirty="0" smtClean="0"/>
              <a:t>0</a:t>
            </a:r>
            <a:endParaRPr lang="en-US" sz="1400" dirty="0"/>
          </a:p>
        </p:txBody>
      </p:sp>
      <p:sp>
        <p:nvSpPr>
          <p:cNvPr id="94" name="TextBox 93"/>
          <p:cNvSpPr txBox="1"/>
          <p:nvPr/>
        </p:nvSpPr>
        <p:spPr>
          <a:xfrm>
            <a:off x="6254987" y="5172374"/>
            <a:ext cx="314510" cy="307777"/>
          </a:xfrm>
          <a:prstGeom prst="rect">
            <a:avLst/>
          </a:prstGeom>
          <a:noFill/>
        </p:spPr>
        <p:txBody>
          <a:bodyPr wrap="none" rtlCol="0">
            <a:spAutoFit/>
          </a:bodyPr>
          <a:lstStyle/>
          <a:p>
            <a:r>
              <a:rPr lang="en-US" sz="1400" dirty="0" smtClean="0"/>
              <a:t>X</a:t>
            </a:r>
            <a:endParaRPr lang="en-US" sz="1400" dirty="0"/>
          </a:p>
        </p:txBody>
      </p:sp>
      <p:sp>
        <p:nvSpPr>
          <p:cNvPr id="95" name="TextBox 94"/>
          <p:cNvSpPr txBox="1"/>
          <p:nvPr/>
        </p:nvSpPr>
        <p:spPr>
          <a:xfrm>
            <a:off x="6579269" y="5172374"/>
            <a:ext cx="274434" cy="307777"/>
          </a:xfrm>
          <a:prstGeom prst="rect">
            <a:avLst/>
          </a:prstGeom>
          <a:noFill/>
        </p:spPr>
        <p:txBody>
          <a:bodyPr wrap="none" rtlCol="0">
            <a:spAutoFit/>
          </a:bodyPr>
          <a:lstStyle/>
          <a:p>
            <a:r>
              <a:rPr lang="en-US" sz="1400" dirty="0"/>
              <a:t>1</a:t>
            </a:r>
          </a:p>
        </p:txBody>
      </p:sp>
      <p:sp>
        <p:nvSpPr>
          <p:cNvPr id="96" name="Flowchart: Terminator 95"/>
          <p:cNvSpPr/>
          <p:nvPr/>
        </p:nvSpPr>
        <p:spPr bwMode="auto">
          <a:xfrm>
            <a:off x="6301926" y="2547537"/>
            <a:ext cx="533400" cy="228600"/>
          </a:xfrm>
          <a:prstGeom prst="flowChartTerminator">
            <a:avLst/>
          </a:prstGeom>
          <a:solidFill>
            <a:srgbClr val="ABE9FF">
              <a:alpha val="50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sp>
        <p:nvSpPr>
          <p:cNvPr id="105" name="Freeform 104"/>
          <p:cNvSpPr/>
          <p:nvPr/>
        </p:nvSpPr>
        <p:spPr bwMode="auto">
          <a:xfrm rot="5400000">
            <a:off x="1599133" y="4742523"/>
            <a:ext cx="1319599" cy="203857"/>
          </a:xfrm>
          <a:custGeom>
            <a:avLst/>
            <a:gdLst>
              <a:gd name="connsiteX0" fmla="*/ 1030178 w 1319599"/>
              <a:gd name="connsiteY0" fmla="*/ 106452 h 203857"/>
              <a:gd name="connsiteX1" fmla="*/ 1076740 w 1319599"/>
              <a:gd name="connsiteY1" fmla="*/ 9046 h 203857"/>
              <a:gd name="connsiteX2" fmla="*/ 1273037 w 1319599"/>
              <a:gd name="connsiteY2" fmla="*/ 9046 h 203857"/>
              <a:gd name="connsiteX3" fmla="*/ 1319599 w 1319599"/>
              <a:gd name="connsiteY3" fmla="*/ 106452 h 203857"/>
              <a:gd name="connsiteX4" fmla="*/ 1273037 w 1319599"/>
              <a:gd name="connsiteY4" fmla="*/ 203857 h 203857"/>
              <a:gd name="connsiteX5" fmla="*/ 1076740 w 1319599"/>
              <a:gd name="connsiteY5" fmla="*/ 203857 h 203857"/>
              <a:gd name="connsiteX6" fmla="*/ 1030178 w 1319599"/>
              <a:gd name="connsiteY6" fmla="*/ 106452 h 203857"/>
              <a:gd name="connsiteX7" fmla="*/ 0 w 1319599"/>
              <a:gd name="connsiteY7" fmla="*/ 97406 h 203857"/>
              <a:gd name="connsiteX8" fmla="*/ 46562 w 1319599"/>
              <a:gd name="connsiteY8" fmla="*/ 0 h 203857"/>
              <a:gd name="connsiteX9" fmla="*/ 242859 w 1319599"/>
              <a:gd name="connsiteY9" fmla="*/ 0 h 203857"/>
              <a:gd name="connsiteX10" fmla="*/ 289421 w 1319599"/>
              <a:gd name="connsiteY10" fmla="*/ 97406 h 203857"/>
              <a:gd name="connsiteX11" fmla="*/ 242859 w 1319599"/>
              <a:gd name="connsiteY11" fmla="*/ 194811 h 203857"/>
              <a:gd name="connsiteX12" fmla="*/ 46562 w 1319599"/>
              <a:gd name="connsiteY12" fmla="*/ 194811 h 203857"/>
              <a:gd name="connsiteX13" fmla="*/ 0 w 1319599"/>
              <a:gd name="connsiteY13" fmla="*/ 97406 h 203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19599" h="203857">
                <a:moveTo>
                  <a:pt x="1030178" y="106452"/>
                </a:moveTo>
                <a:cubicBezTo>
                  <a:pt x="1030178" y="52653"/>
                  <a:pt x="1051027" y="9046"/>
                  <a:pt x="1076740" y="9046"/>
                </a:cubicBezTo>
                <a:lnTo>
                  <a:pt x="1273037" y="9046"/>
                </a:lnTo>
                <a:cubicBezTo>
                  <a:pt x="1298750" y="9046"/>
                  <a:pt x="1319599" y="52653"/>
                  <a:pt x="1319599" y="106452"/>
                </a:cubicBezTo>
                <a:cubicBezTo>
                  <a:pt x="1319599" y="160250"/>
                  <a:pt x="1298750" y="203857"/>
                  <a:pt x="1273037" y="203857"/>
                </a:cubicBezTo>
                <a:lnTo>
                  <a:pt x="1076740" y="203857"/>
                </a:lnTo>
                <a:cubicBezTo>
                  <a:pt x="1051027" y="203857"/>
                  <a:pt x="1030178" y="160250"/>
                  <a:pt x="1030178" y="106452"/>
                </a:cubicBezTo>
                <a:close/>
                <a:moveTo>
                  <a:pt x="0" y="97406"/>
                </a:moveTo>
                <a:cubicBezTo>
                  <a:pt x="0" y="43607"/>
                  <a:pt x="20849" y="0"/>
                  <a:pt x="46562" y="0"/>
                </a:cubicBezTo>
                <a:lnTo>
                  <a:pt x="242859" y="0"/>
                </a:lnTo>
                <a:cubicBezTo>
                  <a:pt x="268572" y="0"/>
                  <a:pt x="289421" y="43607"/>
                  <a:pt x="289421" y="97406"/>
                </a:cubicBezTo>
                <a:cubicBezTo>
                  <a:pt x="289421" y="151204"/>
                  <a:pt x="268572" y="194811"/>
                  <a:pt x="242859" y="194811"/>
                </a:cubicBezTo>
                <a:lnTo>
                  <a:pt x="46562" y="194811"/>
                </a:lnTo>
                <a:cubicBezTo>
                  <a:pt x="20849" y="194811"/>
                  <a:pt x="0" y="151204"/>
                  <a:pt x="0" y="97406"/>
                </a:cubicBezTo>
                <a:close/>
              </a:path>
            </a:pathLst>
          </a:custGeom>
          <a:solidFill>
            <a:srgbClr val="ABE9FF">
              <a:alpha val="50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sp>
        <p:nvSpPr>
          <p:cNvPr id="98" name="Flowchart: Terminator 97"/>
          <p:cNvSpPr/>
          <p:nvPr/>
        </p:nvSpPr>
        <p:spPr bwMode="auto">
          <a:xfrm rot="5400000">
            <a:off x="4263906" y="5050165"/>
            <a:ext cx="533400" cy="228600"/>
          </a:xfrm>
          <a:prstGeom prst="flowChartTerminator">
            <a:avLst/>
          </a:prstGeom>
          <a:solidFill>
            <a:srgbClr val="ABE9FF">
              <a:alpha val="50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sp>
        <p:nvSpPr>
          <p:cNvPr id="99" name="Flowchart: Terminator 98"/>
          <p:cNvSpPr/>
          <p:nvPr/>
        </p:nvSpPr>
        <p:spPr bwMode="auto">
          <a:xfrm>
            <a:off x="6301926" y="5214830"/>
            <a:ext cx="533400" cy="228600"/>
          </a:xfrm>
          <a:prstGeom prst="flowChartTerminator">
            <a:avLst/>
          </a:prstGeom>
          <a:solidFill>
            <a:srgbClr val="ABE9FF">
              <a:alpha val="50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sp>
        <p:nvSpPr>
          <p:cNvPr id="100" name="Flowchart: Terminator 99"/>
          <p:cNvSpPr/>
          <p:nvPr/>
        </p:nvSpPr>
        <p:spPr bwMode="auto">
          <a:xfrm rot="5400000">
            <a:off x="1982345" y="2385190"/>
            <a:ext cx="533400" cy="228600"/>
          </a:xfrm>
          <a:prstGeom prst="flowChartTerminator">
            <a:avLst/>
          </a:prstGeom>
          <a:solidFill>
            <a:srgbClr val="ABE9FF">
              <a:alpha val="50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sp>
        <p:nvSpPr>
          <p:cNvPr id="101" name="Flowchart: Terminator 100"/>
          <p:cNvSpPr/>
          <p:nvPr/>
        </p:nvSpPr>
        <p:spPr bwMode="auto">
          <a:xfrm>
            <a:off x="6302797" y="1898067"/>
            <a:ext cx="533400" cy="228600"/>
          </a:xfrm>
          <a:prstGeom prst="flowChartTerminator">
            <a:avLst/>
          </a:prstGeom>
          <a:solidFill>
            <a:srgbClr val="ABE9FF">
              <a:alpha val="50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sp>
        <p:nvSpPr>
          <p:cNvPr id="102" name="Flowchart: Terminator 101"/>
          <p:cNvSpPr/>
          <p:nvPr/>
        </p:nvSpPr>
        <p:spPr bwMode="auto">
          <a:xfrm>
            <a:off x="6288507" y="4568187"/>
            <a:ext cx="533400" cy="228600"/>
          </a:xfrm>
          <a:prstGeom prst="flowChartTerminator">
            <a:avLst/>
          </a:prstGeom>
          <a:solidFill>
            <a:srgbClr val="ABE9FF">
              <a:alpha val="50000"/>
            </a:srgb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anose="02020603050405020304" pitchFamily="18" charset="0"/>
            </a:endParaRPr>
          </a:p>
        </p:txBody>
      </p:sp>
      <p:cxnSp>
        <p:nvCxnSpPr>
          <p:cNvPr id="18" name="Straight Arrow Connector 17"/>
          <p:cNvCxnSpPr/>
          <p:nvPr/>
        </p:nvCxnSpPr>
        <p:spPr bwMode="auto">
          <a:xfrm flipV="1">
            <a:off x="1622613" y="2437330"/>
            <a:ext cx="503912" cy="217575"/>
          </a:xfrm>
          <a:prstGeom prst="straightConnector1">
            <a:avLst/>
          </a:prstGeom>
          <a:ln>
            <a:solidFill>
              <a:srgbClr val="0070C0"/>
            </a:solidFill>
            <a:headEnd type="none" w="med" len="med"/>
            <a:tailEnd type="triangle"/>
          </a:ln>
          <a:extLst/>
        </p:spPr>
        <p:style>
          <a:lnRef idx="3">
            <a:schemeClr val="accent2"/>
          </a:lnRef>
          <a:fillRef idx="0">
            <a:schemeClr val="accent2"/>
          </a:fillRef>
          <a:effectRef idx="2">
            <a:schemeClr val="accent2"/>
          </a:effectRef>
          <a:fontRef idx="minor">
            <a:schemeClr val="tx1"/>
          </a:fontRef>
        </p:style>
      </p:cxnSp>
      <p:cxnSp>
        <p:nvCxnSpPr>
          <p:cNvPr id="106" name="Straight Arrow Connector 105"/>
          <p:cNvCxnSpPr/>
          <p:nvPr/>
        </p:nvCxnSpPr>
        <p:spPr bwMode="auto">
          <a:xfrm flipH="1">
            <a:off x="6850087" y="4690995"/>
            <a:ext cx="423090" cy="4373"/>
          </a:xfrm>
          <a:prstGeom prst="straightConnector1">
            <a:avLst/>
          </a:prstGeom>
          <a:ln>
            <a:solidFill>
              <a:srgbClr val="0070C0"/>
            </a:solidFill>
            <a:headEnd type="none" w="med" len="med"/>
            <a:tailEnd type="triangle"/>
          </a:ln>
          <a:extLst/>
        </p:spPr>
        <p:style>
          <a:lnRef idx="3">
            <a:schemeClr val="accent2"/>
          </a:lnRef>
          <a:fillRef idx="0">
            <a:schemeClr val="accent2"/>
          </a:fillRef>
          <a:effectRef idx="2">
            <a:schemeClr val="accent2"/>
          </a:effectRef>
          <a:fontRef idx="minor">
            <a:schemeClr val="tx1"/>
          </a:fontRef>
        </p:style>
      </p:cxnSp>
      <p:cxnSp>
        <p:nvCxnSpPr>
          <p:cNvPr id="107" name="Straight Arrow Connector 106"/>
          <p:cNvCxnSpPr/>
          <p:nvPr/>
        </p:nvCxnSpPr>
        <p:spPr bwMode="auto">
          <a:xfrm flipH="1">
            <a:off x="4653225" y="1963314"/>
            <a:ext cx="354250" cy="76200"/>
          </a:xfrm>
          <a:prstGeom prst="straightConnector1">
            <a:avLst/>
          </a:prstGeom>
          <a:ln>
            <a:solidFill>
              <a:srgbClr val="0070C0"/>
            </a:solidFill>
            <a:headEnd type="none" w="med" len="med"/>
            <a:tailEnd type="triangle"/>
          </a:ln>
          <a:extLst/>
        </p:spPr>
        <p:style>
          <a:lnRef idx="3">
            <a:schemeClr val="accent2"/>
          </a:lnRef>
          <a:fillRef idx="0">
            <a:schemeClr val="accent2"/>
          </a:fillRef>
          <a:effectRef idx="2">
            <a:schemeClr val="accent2"/>
          </a:effectRef>
          <a:fontRef idx="minor">
            <a:schemeClr val="tx1"/>
          </a:fontRef>
        </p:style>
      </p:cxnSp>
      <p:cxnSp>
        <p:nvCxnSpPr>
          <p:cNvPr id="110" name="Straight Arrow Connector 109"/>
          <p:cNvCxnSpPr/>
          <p:nvPr/>
        </p:nvCxnSpPr>
        <p:spPr bwMode="auto">
          <a:xfrm flipH="1">
            <a:off x="4643819" y="5042843"/>
            <a:ext cx="326792" cy="152400"/>
          </a:xfrm>
          <a:prstGeom prst="straightConnector1">
            <a:avLst/>
          </a:prstGeom>
          <a:ln>
            <a:solidFill>
              <a:srgbClr val="0070C0"/>
            </a:solidFill>
            <a:headEnd type="none" w="med" len="med"/>
            <a:tailEnd type="triangle"/>
          </a:ln>
          <a:extLst/>
        </p:spPr>
        <p:style>
          <a:lnRef idx="3">
            <a:schemeClr val="accent2"/>
          </a:lnRef>
          <a:fillRef idx="0">
            <a:schemeClr val="accent2"/>
          </a:fillRef>
          <a:effectRef idx="2">
            <a:schemeClr val="accent2"/>
          </a:effectRef>
          <a:fontRef idx="minor">
            <a:schemeClr val="tx1"/>
          </a:fontRef>
        </p:style>
      </p:cxnSp>
      <p:cxnSp>
        <p:nvCxnSpPr>
          <p:cNvPr id="111" name="Straight Arrow Connector 110"/>
          <p:cNvCxnSpPr/>
          <p:nvPr/>
        </p:nvCxnSpPr>
        <p:spPr bwMode="auto">
          <a:xfrm flipV="1">
            <a:off x="1672201" y="5467848"/>
            <a:ext cx="503912" cy="217575"/>
          </a:xfrm>
          <a:prstGeom prst="straightConnector1">
            <a:avLst/>
          </a:prstGeom>
          <a:ln>
            <a:solidFill>
              <a:srgbClr val="0070C0"/>
            </a:solidFill>
            <a:headEnd type="none" w="med" len="med"/>
            <a:tailEnd type="triangle"/>
          </a:ln>
          <a:extLst/>
        </p:spPr>
        <p:style>
          <a:lnRef idx="3">
            <a:schemeClr val="accent2"/>
          </a:lnRef>
          <a:fillRef idx="0">
            <a:schemeClr val="accent2"/>
          </a:fillRef>
          <a:effectRef idx="2">
            <a:schemeClr val="accent2"/>
          </a:effectRef>
          <a:fontRef idx="minor">
            <a:schemeClr val="tx1"/>
          </a:fontRef>
        </p:style>
      </p:cxnSp>
      <p:cxnSp>
        <p:nvCxnSpPr>
          <p:cNvPr id="117" name="Straight Arrow Connector 116"/>
          <p:cNvCxnSpPr/>
          <p:nvPr/>
        </p:nvCxnSpPr>
        <p:spPr bwMode="auto">
          <a:xfrm flipH="1">
            <a:off x="6850087" y="5321879"/>
            <a:ext cx="423090" cy="4373"/>
          </a:xfrm>
          <a:prstGeom prst="straightConnector1">
            <a:avLst/>
          </a:prstGeom>
          <a:ln>
            <a:solidFill>
              <a:srgbClr val="0070C0"/>
            </a:solidFill>
            <a:headEnd type="none" w="med" len="med"/>
            <a:tailEnd type="triangle"/>
          </a:ln>
          <a:extLst/>
        </p:spPr>
        <p:style>
          <a:lnRef idx="3">
            <a:schemeClr val="accent2"/>
          </a:lnRef>
          <a:fillRef idx="0">
            <a:schemeClr val="accent2"/>
          </a:fillRef>
          <a:effectRef idx="2">
            <a:schemeClr val="accent2"/>
          </a:effectRef>
          <a:fontRef idx="minor">
            <a:schemeClr val="tx1"/>
          </a:fontRef>
        </p:style>
      </p:cxnSp>
      <p:cxnSp>
        <p:nvCxnSpPr>
          <p:cNvPr id="118" name="Straight Arrow Connector 117"/>
          <p:cNvCxnSpPr/>
          <p:nvPr/>
        </p:nvCxnSpPr>
        <p:spPr bwMode="auto">
          <a:xfrm flipH="1">
            <a:off x="6815366" y="2012367"/>
            <a:ext cx="423090" cy="4373"/>
          </a:xfrm>
          <a:prstGeom prst="straightConnector1">
            <a:avLst/>
          </a:prstGeom>
          <a:ln>
            <a:solidFill>
              <a:srgbClr val="0070C0"/>
            </a:solidFill>
            <a:headEnd type="none" w="med" len="med"/>
            <a:tailEnd type="triangle"/>
          </a:ln>
          <a:extLst/>
        </p:spPr>
        <p:style>
          <a:lnRef idx="3">
            <a:schemeClr val="accent2"/>
          </a:lnRef>
          <a:fillRef idx="0">
            <a:schemeClr val="accent2"/>
          </a:fillRef>
          <a:effectRef idx="2">
            <a:schemeClr val="accent2"/>
          </a:effectRef>
          <a:fontRef idx="minor">
            <a:schemeClr val="tx1"/>
          </a:fontRef>
        </p:style>
      </p:cxnSp>
      <p:cxnSp>
        <p:nvCxnSpPr>
          <p:cNvPr id="119" name="Straight Arrow Connector 118"/>
          <p:cNvCxnSpPr/>
          <p:nvPr/>
        </p:nvCxnSpPr>
        <p:spPr bwMode="auto">
          <a:xfrm flipH="1">
            <a:off x="6835326" y="2659009"/>
            <a:ext cx="423090" cy="4373"/>
          </a:xfrm>
          <a:prstGeom prst="straightConnector1">
            <a:avLst/>
          </a:prstGeom>
          <a:ln>
            <a:solidFill>
              <a:srgbClr val="0070C0"/>
            </a:solidFill>
            <a:headEnd type="none" w="med" len="med"/>
            <a:tailEnd type="triangle"/>
          </a:ln>
          <a:extLst/>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1030970" y="2654625"/>
                <a:ext cx="687239" cy="3391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1</m:t>
                          </m:r>
                        </m:sub>
                      </m:sSub>
                      <m:acc>
                        <m:accPr>
                          <m:chr m:val="̅"/>
                          <m:ctrlPr>
                            <a:rPr lang="en-US" sz="1600" i="1" smtClean="0">
                              <a:solidFill>
                                <a:srgbClr val="00B0F0"/>
                              </a:solidFill>
                              <a:latin typeface="Cambria Math" panose="02040503050406030204" pitchFamily="18" charset="0"/>
                            </a:rPr>
                          </m:ctrlPr>
                        </m:accPr>
                        <m:e>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0</m:t>
                              </m:r>
                            </m:sub>
                          </m:sSub>
                        </m:e>
                      </m:acc>
                    </m:oMath>
                  </m:oMathPara>
                </a14:m>
                <a:endParaRPr lang="en-US" sz="1600" dirty="0">
                  <a:solidFill>
                    <a:srgbClr val="00B0F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030970" y="2654625"/>
                <a:ext cx="687239" cy="339132"/>
              </a:xfrm>
              <a:prstGeom prst="rect">
                <a:avLst/>
              </a:prstGeom>
              <a:blipFill rotWithShape="0">
                <a:blip r:embed="rId4"/>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4945667" y="1787535"/>
                <a:ext cx="691984" cy="3391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solidFill>
                                <a:srgbClr val="00B0F0"/>
                              </a:solidFill>
                              <a:latin typeface="Cambria Math" panose="02040503050406030204" pitchFamily="18" charset="0"/>
                            </a:rPr>
                          </m:ctrlPr>
                        </m:accPr>
                        <m:e>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2</m:t>
                              </m:r>
                            </m:sub>
                          </m:sSub>
                        </m:e>
                      </m:acc>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0</m:t>
                          </m:r>
                        </m:sub>
                      </m:sSub>
                    </m:oMath>
                  </m:oMathPara>
                </a14:m>
                <a:endParaRPr lang="en-US" sz="1600" dirty="0">
                  <a:solidFill>
                    <a:srgbClr val="00B0F0"/>
                  </a:solidFill>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4945667" y="1787535"/>
                <a:ext cx="691984" cy="339132"/>
              </a:xfrm>
              <a:prstGeom prst="rect">
                <a:avLst/>
              </a:prstGeom>
              <a:blipFill rotWithShape="0">
                <a:blip r:embed="rId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p:cNvSpPr txBox="1"/>
              <p:nvPr/>
            </p:nvSpPr>
            <p:spPr>
              <a:xfrm>
                <a:off x="7174425" y="1831415"/>
                <a:ext cx="732123" cy="3391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solidFill>
                                <a:srgbClr val="00B0F0"/>
                              </a:solidFill>
                              <a:latin typeface="Cambria Math" panose="02040503050406030204" pitchFamily="18" charset="0"/>
                            </a:rPr>
                          </m:ctrlPr>
                        </m:accPr>
                        <m:e>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2</m:t>
                              </m:r>
                            </m:sub>
                          </m:sSub>
                        </m:e>
                      </m:acc>
                      <m:r>
                        <a:rPr lang="en-US" sz="1600" b="0" i="1" smtClean="0">
                          <a:solidFill>
                            <a:srgbClr val="00B0F0"/>
                          </a:solidFill>
                          <a:latin typeface="Cambria Math" panose="02040503050406030204" pitchFamily="18" charset="0"/>
                        </a:rPr>
                        <m:t> </m:t>
                      </m:r>
                      <m:acc>
                        <m:accPr>
                          <m:chr m:val="̅"/>
                          <m:ctrlPr>
                            <a:rPr lang="en-US" sz="1600" i="1" smtClean="0">
                              <a:solidFill>
                                <a:srgbClr val="00B0F0"/>
                              </a:solidFill>
                              <a:latin typeface="Cambria Math" panose="02040503050406030204" pitchFamily="18" charset="0"/>
                            </a:rPr>
                          </m:ctrlPr>
                        </m:accPr>
                        <m:e>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1</m:t>
                              </m:r>
                            </m:sub>
                          </m:sSub>
                        </m:e>
                      </m:acc>
                    </m:oMath>
                  </m:oMathPara>
                </a14:m>
                <a:endParaRPr lang="en-US" sz="1600" dirty="0">
                  <a:solidFill>
                    <a:srgbClr val="00B0F0"/>
                  </a:solidFill>
                </a:endParaRPr>
              </a:p>
            </p:txBody>
          </p:sp>
        </mc:Choice>
        <mc:Fallback xmlns="">
          <p:sp>
            <p:nvSpPr>
              <p:cNvPr id="103" name="TextBox 102"/>
              <p:cNvSpPr txBox="1">
                <a:spLocks noRot="1" noChangeAspect="1" noMove="1" noResize="1" noEditPoints="1" noAdjustHandles="1" noChangeArrowheads="1" noChangeShapeType="1" noTextEdit="1"/>
              </p:cNvSpPr>
              <p:nvPr/>
            </p:nvSpPr>
            <p:spPr>
              <a:xfrm>
                <a:off x="7174425" y="1831415"/>
                <a:ext cx="732123" cy="339132"/>
              </a:xfrm>
              <a:prstGeom prst="rect">
                <a:avLst/>
              </a:prstGeom>
              <a:blipFill rotWithShape="0">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p:cNvSpPr txBox="1"/>
              <p:nvPr/>
            </p:nvSpPr>
            <p:spPr>
              <a:xfrm>
                <a:off x="7233959" y="2473685"/>
                <a:ext cx="68723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2</m:t>
                          </m:r>
                        </m:sub>
                      </m:sSub>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1</m:t>
                          </m:r>
                        </m:sub>
                      </m:sSub>
                    </m:oMath>
                  </m:oMathPara>
                </a14:m>
                <a:endParaRPr lang="en-US" sz="1600" dirty="0">
                  <a:solidFill>
                    <a:srgbClr val="00B0F0"/>
                  </a:solidFill>
                </a:endParaRPr>
              </a:p>
            </p:txBody>
          </p:sp>
        </mc:Choice>
        <mc:Fallback xmlns="">
          <p:sp>
            <p:nvSpPr>
              <p:cNvPr id="104" name="TextBox 103"/>
              <p:cNvSpPr txBox="1">
                <a:spLocks noRot="1" noChangeAspect="1" noMove="1" noResize="1" noEditPoints="1" noAdjustHandles="1" noChangeArrowheads="1" noChangeShapeType="1" noTextEdit="1"/>
              </p:cNvSpPr>
              <p:nvPr/>
            </p:nvSpPr>
            <p:spPr>
              <a:xfrm>
                <a:off x="7233959" y="2473685"/>
                <a:ext cx="687239" cy="338554"/>
              </a:xfrm>
              <a:prstGeom prst="rect">
                <a:avLst/>
              </a:prstGeom>
              <a:blipFill rotWithShape="0">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p:cNvSpPr txBox="1"/>
              <p:nvPr/>
            </p:nvSpPr>
            <p:spPr>
              <a:xfrm>
                <a:off x="7268646" y="4507759"/>
                <a:ext cx="687239" cy="3391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solidFill>
                                <a:srgbClr val="00B0F0"/>
                              </a:solidFill>
                              <a:latin typeface="Cambria Math" panose="02040503050406030204" pitchFamily="18" charset="0"/>
                            </a:rPr>
                          </m:ctrlPr>
                        </m:accPr>
                        <m:e>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2</m:t>
                              </m:r>
                            </m:sub>
                          </m:sSub>
                        </m:e>
                      </m:acc>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1</m:t>
                          </m:r>
                        </m:sub>
                      </m:sSub>
                    </m:oMath>
                  </m:oMathPara>
                </a14:m>
                <a:endParaRPr lang="en-US" sz="1600" dirty="0">
                  <a:solidFill>
                    <a:srgbClr val="00B0F0"/>
                  </a:solidFill>
                </a:endParaRPr>
              </a:p>
            </p:txBody>
          </p:sp>
        </mc:Choice>
        <mc:Fallback xmlns="">
          <p:sp>
            <p:nvSpPr>
              <p:cNvPr id="108" name="TextBox 107"/>
              <p:cNvSpPr txBox="1">
                <a:spLocks noRot="1" noChangeAspect="1" noMove="1" noResize="1" noEditPoints="1" noAdjustHandles="1" noChangeArrowheads="1" noChangeShapeType="1" noTextEdit="1"/>
              </p:cNvSpPr>
              <p:nvPr/>
            </p:nvSpPr>
            <p:spPr>
              <a:xfrm>
                <a:off x="7268646" y="4507759"/>
                <a:ext cx="687239" cy="339132"/>
              </a:xfrm>
              <a:prstGeom prst="rect">
                <a:avLst/>
              </a:prstGeom>
              <a:blipFill rotWithShape="0">
                <a:blip r:embed="rId8"/>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p:cNvSpPr txBox="1"/>
              <p:nvPr/>
            </p:nvSpPr>
            <p:spPr>
              <a:xfrm>
                <a:off x="7272259" y="5152313"/>
                <a:ext cx="687239" cy="3391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2</m:t>
                          </m:r>
                        </m:sub>
                      </m:sSub>
                      <m:acc>
                        <m:accPr>
                          <m:chr m:val="̅"/>
                          <m:ctrlPr>
                            <a:rPr lang="en-US" sz="1600" i="1" smtClean="0">
                              <a:solidFill>
                                <a:srgbClr val="00B0F0"/>
                              </a:solidFill>
                              <a:latin typeface="Cambria Math" panose="02040503050406030204" pitchFamily="18" charset="0"/>
                            </a:rPr>
                          </m:ctrlPr>
                        </m:accPr>
                        <m:e>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1</m:t>
                              </m:r>
                            </m:sub>
                          </m:sSub>
                        </m:e>
                      </m:acc>
                    </m:oMath>
                  </m:oMathPara>
                </a14:m>
                <a:endParaRPr lang="en-US" sz="1600" dirty="0">
                  <a:solidFill>
                    <a:srgbClr val="00B0F0"/>
                  </a:solidFill>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7272259" y="5152313"/>
                <a:ext cx="687239" cy="339132"/>
              </a:xfrm>
              <a:prstGeom prst="rect">
                <a:avLst/>
              </a:prstGeom>
              <a:blipFill rotWithShape="0">
                <a:blip r:embed="rId9"/>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4942712" y="4848918"/>
                <a:ext cx="69198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2</m:t>
                          </m:r>
                        </m:sub>
                      </m:sSub>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0</m:t>
                          </m:r>
                        </m:sub>
                      </m:sSub>
                    </m:oMath>
                  </m:oMathPara>
                </a14:m>
                <a:endParaRPr lang="en-US" sz="1600" dirty="0">
                  <a:solidFill>
                    <a:srgbClr val="00B0F0"/>
                  </a:solidFill>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4942712" y="4848918"/>
                <a:ext cx="691984" cy="338554"/>
              </a:xfrm>
              <a:prstGeom prst="rect">
                <a:avLst/>
              </a:prstGeom>
              <a:blipFill rotWithShape="0">
                <a:blip r:embed="rId10"/>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1182585" y="5661720"/>
                <a:ext cx="732123" cy="3391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solidFill>
                                <a:srgbClr val="00B0F0"/>
                              </a:solidFill>
                              <a:latin typeface="Cambria Math" panose="02040503050406030204" pitchFamily="18" charset="0"/>
                            </a:rPr>
                          </m:ctrlPr>
                        </m:accPr>
                        <m:e>
                          <m:sSub>
                            <m:sSubPr>
                              <m:ctrlPr>
                                <a:rPr lang="en-US" sz="160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1</m:t>
                              </m:r>
                            </m:sub>
                          </m:sSub>
                        </m:e>
                      </m:acc>
                      <m:r>
                        <a:rPr lang="en-US" sz="1600" b="0" i="1" smtClean="0">
                          <a:solidFill>
                            <a:srgbClr val="00B0F0"/>
                          </a:solidFill>
                          <a:latin typeface="Cambria Math" panose="02040503050406030204" pitchFamily="18" charset="0"/>
                        </a:rPr>
                        <m:t> </m:t>
                      </m:r>
                      <m:acc>
                        <m:accPr>
                          <m:chr m:val="̅"/>
                          <m:ctrlPr>
                            <a:rPr lang="en-US" sz="1600" b="0" i="1" smtClean="0">
                              <a:solidFill>
                                <a:srgbClr val="00B0F0"/>
                              </a:solidFill>
                              <a:latin typeface="Cambria Math" panose="02040503050406030204" pitchFamily="18" charset="0"/>
                            </a:rPr>
                          </m:ctrlPr>
                        </m:accPr>
                        <m:e>
                          <m:sSub>
                            <m:sSubPr>
                              <m:ctrlPr>
                                <a:rPr lang="en-US" sz="1600" b="0" i="1" smtClean="0">
                                  <a:solidFill>
                                    <a:srgbClr val="00B0F0"/>
                                  </a:solidFill>
                                  <a:latin typeface="Cambria Math" panose="02040503050406030204" pitchFamily="18" charset="0"/>
                                </a:rPr>
                              </m:ctrlPr>
                            </m:sSubPr>
                            <m:e>
                              <m:r>
                                <a:rPr lang="en-US" sz="1600" b="0" i="1" smtClean="0">
                                  <a:solidFill>
                                    <a:srgbClr val="00B0F0"/>
                                  </a:solidFill>
                                  <a:latin typeface="Cambria Math" panose="02040503050406030204" pitchFamily="18" charset="0"/>
                                </a:rPr>
                                <m:t>𝑄</m:t>
                              </m:r>
                            </m:e>
                            <m:sub>
                              <m:r>
                                <a:rPr lang="en-US" sz="1600" b="0" i="1" smtClean="0">
                                  <a:solidFill>
                                    <a:srgbClr val="00B0F0"/>
                                  </a:solidFill>
                                  <a:latin typeface="Cambria Math" panose="02040503050406030204" pitchFamily="18" charset="0"/>
                                </a:rPr>
                                <m:t>0</m:t>
                              </m:r>
                            </m:sub>
                          </m:sSub>
                        </m:e>
                      </m:acc>
                    </m:oMath>
                  </m:oMathPara>
                </a14:m>
                <a:endParaRPr lang="en-US" sz="1600" dirty="0">
                  <a:solidFill>
                    <a:srgbClr val="00B0F0"/>
                  </a:solidFill>
                </a:endParaRPr>
              </a:p>
            </p:txBody>
          </p:sp>
        </mc:Choice>
        <mc:Fallback xmlns="">
          <p:sp>
            <p:nvSpPr>
              <p:cNvPr id="113" name="TextBox 112"/>
              <p:cNvSpPr txBox="1">
                <a:spLocks noRot="1" noChangeAspect="1" noMove="1" noResize="1" noEditPoints="1" noAdjustHandles="1" noChangeArrowheads="1" noChangeShapeType="1" noTextEdit="1"/>
              </p:cNvSpPr>
              <p:nvPr/>
            </p:nvSpPr>
            <p:spPr>
              <a:xfrm>
                <a:off x="1182585" y="5661720"/>
                <a:ext cx="732123" cy="339132"/>
              </a:xfrm>
              <a:prstGeom prst="rect">
                <a:avLst/>
              </a:prstGeom>
              <a:blipFill rotWithShape="0">
                <a:blip r:embed="rId11"/>
                <a:stretch>
                  <a:fillRect b="-9091"/>
                </a:stretch>
              </a:blipFill>
            </p:spPr>
            <p:txBody>
              <a:bodyPr/>
              <a:lstStyle/>
              <a:p>
                <a:r>
                  <a:rPr lang="en-US">
                    <a:noFill/>
                  </a:rPr>
                  <a:t> </a:t>
                </a:r>
              </a:p>
            </p:txBody>
          </p:sp>
        </mc:Fallback>
      </mc:AlternateContent>
    </p:spTree>
    <p:extLst>
      <p:ext uri="{BB962C8B-B14F-4D97-AF65-F5344CB8AC3E}">
        <p14:creationId xmlns:p14="http://schemas.microsoft.com/office/powerpoint/2010/main" val="3419026850"/>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01"/>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nodeType="afterEffect">
                                  <p:stCondLst>
                                    <p:cond delay="0"/>
                                  </p:stCondLst>
                                  <p:childTnLst>
                                    <p:set>
                                      <p:cBhvr>
                                        <p:cTn id="111" dur="1" fill="hold">
                                          <p:stCondLst>
                                            <p:cond delay="0"/>
                                          </p:stCondLst>
                                        </p:cTn>
                                        <p:tgtEl>
                                          <p:spTgt spid="118"/>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0" nodeType="afterEffect">
                                  <p:stCondLst>
                                    <p:cond delay="0"/>
                                  </p:stCondLst>
                                  <p:childTnLst>
                                    <p:set>
                                      <p:cBhvr>
                                        <p:cTn id="114" dur="1" fill="hold">
                                          <p:stCondLst>
                                            <p:cond delay="0"/>
                                          </p:stCondLst>
                                        </p:cTn>
                                        <p:tgtEl>
                                          <p:spTgt spid="10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6"/>
                                        </p:tgtEl>
                                        <p:attrNameLst>
                                          <p:attrName>style.visibility</p:attrName>
                                        </p:attrNameLst>
                                      </p:cBhvr>
                                      <p:to>
                                        <p:strVal val="visible"/>
                                      </p:to>
                                    </p:set>
                                  </p:childTnLst>
                                </p:cTn>
                              </p:par>
                            </p:childTnLst>
                          </p:cTn>
                        </p:par>
                        <p:par>
                          <p:cTn id="119" fill="hold">
                            <p:stCondLst>
                              <p:cond delay="0"/>
                            </p:stCondLst>
                            <p:childTnLst>
                              <p:par>
                                <p:cTn id="120" presetID="1" presetClass="entr" presetSubtype="0" fill="hold" nodeType="afterEffect">
                                  <p:stCondLst>
                                    <p:cond delay="0"/>
                                  </p:stCondLst>
                                  <p:childTnLst>
                                    <p:set>
                                      <p:cBhvr>
                                        <p:cTn id="121" dur="1" fill="hold">
                                          <p:stCondLst>
                                            <p:cond delay="0"/>
                                          </p:stCondLst>
                                        </p:cTn>
                                        <p:tgtEl>
                                          <p:spTgt spid="119"/>
                                        </p:tgtEl>
                                        <p:attrNameLst>
                                          <p:attrName>style.visibility</p:attrName>
                                        </p:attrNameLst>
                                      </p:cBhvr>
                                      <p:to>
                                        <p:strVal val="visible"/>
                                      </p:to>
                                    </p:set>
                                  </p:childTnLst>
                                </p:cTn>
                              </p:par>
                            </p:childTnLst>
                          </p:cTn>
                        </p:par>
                        <p:par>
                          <p:cTn id="122" fill="hold">
                            <p:stCondLst>
                              <p:cond delay="0"/>
                            </p:stCondLst>
                            <p:childTnLst>
                              <p:par>
                                <p:cTn id="123" presetID="1" presetClass="entr" presetSubtype="0" fill="hold" grpId="0" nodeType="afterEffect">
                                  <p:stCondLst>
                                    <p:cond delay="0"/>
                                  </p:stCondLst>
                                  <p:childTnLst>
                                    <p:set>
                                      <p:cBhvr>
                                        <p:cTn id="124" dur="1" fill="hold">
                                          <p:stCondLst>
                                            <p:cond delay="0"/>
                                          </p:stCondLst>
                                        </p:cTn>
                                        <p:tgtEl>
                                          <p:spTgt spid="10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02"/>
                                        </p:tgtEl>
                                        <p:attrNameLst>
                                          <p:attrName>style.visibility</p:attrName>
                                        </p:attrNameLst>
                                      </p:cBhvr>
                                      <p:to>
                                        <p:strVal val="visible"/>
                                      </p:to>
                                    </p:set>
                                  </p:childTnLst>
                                </p:cTn>
                              </p:par>
                            </p:childTnLst>
                          </p:cTn>
                        </p:par>
                        <p:par>
                          <p:cTn id="129" fill="hold">
                            <p:stCondLst>
                              <p:cond delay="0"/>
                            </p:stCondLst>
                            <p:childTnLst>
                              <p:par>
                                <p:cTn id="130" presetID="1" presetClass="entr" presetSubtype="0" fill="hold" nodeType="afterEffect">
                                  <p:stCondLst>
                                    <p:cond delay="0"/>
                                  </p:stCondLst>
                                  <p:childTnLst>
                                    <p:set>
                                      <p:cBhvr>
                                        <p:cTn id="131" dur="1" fill="hold">
                                          <p:stCondLst>
                                            <p:cond delay="0"/>
                                          </p:stCondLst>
                                        </p:cTn>
                                        <p:tgtEl>
                                          <p:spTgt spid="106"/>
                                        </p:tgtEl>
                                        <p:attrNameLst>
                                          <p:attrName>style.visibility</p:attrName>
                                        </p:attrNameLst>
                                      </p:cBhvr>
                                      <p:to>
                                        <p:strVal val="visible"/>
                                      </p:to>
                                    </p:set>
                                  </p:childTnLst>
                                </p:cTn>
                              </p:par>
                            </p:childTnLst>
                          </p:cTn>
                        </p:par>
                        <p:par>
                          <p:cTn id="132" fill="hold">
                            <p:stCondLst>
                              <p:cond delay="0"/>
                            </p:stCondLst>
                            <p:childTnLst>
                              <p:par>
                                <p:cTn id="133" presetID="1" presetClass="entr" presetSubtype="0" fill="hold" grpId="0" nodeType="afterEffect">
                                  <p:stCondLst>
                                    <p:cond delay="0"/>
                                  </p:stCondLst>
                                  <p:childTnLst>
                                    <p:set>
                                      <p:cBhvr>
                                        <p:cTn id="134" dur="1" fill="hold">
                                          <p:stCondLst>
                                            <p:cond delay="0"/>
                                          </p:stCondLst>
                                        </p:cTn>
                                        <p:tgtEl>
                                          <p:spTgt spid="10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99"/>
                                        </p:tgtEl>
                                        <p:attrNameLst>
                                          <p:attrName>style.visibility</p:attrName>
                                        </p:attrNameLst>
                                      </p:cBhvr>
                                      <p:to>
                                        <p:strVal val="visible"/>
                                      </p:to>
                                    </p:set>
                                  </p:childTnLst>
                                </p:cTn>
                              </p:par>
                            </p:childTnLst>
                          </p:cTn>
                        </p:par>
                        <p:par>
                          <p:cTn id="139" fill="hold">
                            <p:stCondLst>
                              <p:cond delay="0"/>
                            </p:stCondLst>
                            <p:childTnLst>
                              <p:par>
                                <p:cTn id="140" presetID="1" presetClass="entr" presetSubtype="0" fill="hold" nodeType="afterEffect">
                                  <p:stCondLst>
                                    <p:cond delay="0"/>
                                  </p:stCondLst>
                                  <p:childTnLst>
                                    <p:set>
                                      <p:cBhvr>
                                        <p:cTn id="141" dur="1" fill="hold">
                                          <p:stCondLst>
                                            <p:cond delay="0"/>
                                          </p:stCondLst>
                                        </p:cTn>
                                        <p:tgtEl>
                                          <p:spTgt spid="117"/>
                                        </p:tgtEl>
                                        <p:attrNameLst>
                                          <p:attrName>style.visibility</p:attrName>
                                        </p:attrNameLst>
                                      </p:cBhvr>
                                      <p:to>
                                        <p:strVal val="visible"/>
                                      </p:to>
                                    </p:set>
                                  </p:childTnLst>
                                </p:cTn>
                              </p:par>
                            </p:childTnLst>
                          </p:cTn>
                        </p:par>
                        <p:par>
                          <p:cTn id="142" fill="hold">
                            <p:stCondLst>
                              <p:cond delay="0"/>
                            </p:stCondLst>
                            <p:childTnLst>
                              <p:par>
                                <p:cTn id="143" presetID="1" presetClass="entr" presetSubtype="0" fill="hold" grpId="0" nodeType="afterEffect">
                                  <p:stCondLst>
                                    <p:cond delay="0"/>
                                  </p:stCondLst>
                                  <p:childTnLst>
                                    <p:set>
                                      <p:cBhvr>
                                        <p:cTn id="144" dur="1" fill="hold">
                                          <p:stCondLst>
                                            <p:cond delay="0"/>
                                          </p:stCondLst>
                                        </p:cTn>
                                        <p:tgtEl>
                                          <p:spTgt spid="10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3"/>
                                        </p:tgtEl>
                                        <p:attrNameLst>
                                          <p:attrName>style.visibility</p:attrName>
                                        </p:attrNameLst>
                                      </p:cBhvr>
                                      <p:to>
                                        <p:strVal val="visible"/>
                                      </p:to>
                                    </p:set>
                                  </p:childTnLst>
                                </p:cTn>
                              </p:par>
                            </p:childTnLst>
                          </p:cTn>
                        </p:par>
                        <p:par>
                          <p:cTn id="149" fill="hold">
                            <p:stCondLst>
                              <p:cond delay="0"/>
                            </p:stCondLst>
                            <p:childTnLst>
                              <p:par>
                                <p:cTn id="150" presetID="1" presetClass="entr" presetSubtype="0" fill="hold" nodeType="afterEffect">
                                  <p:stCondLst>
                                    <p:cond delay="0"/>
                                  </p:stCondLst>
                                  <p:childTnLst>
                                    <p:set>
                                      <p:cBhvr>
                                        <p:cTn id="151" dur="1" fill="hold">
                                          <p:stCondLst>
                                            <p:cond delay="0"/>
                                          </p:stCondLst>
                                        </p:cTn>
                                        <p:tgtEl>
                                          <p:spTgt spid="107"/>
                                        </p:tgtEl>
                                        <p:attrNameLst>
                                          <p:attrName>style.visibility</p:attrName>
                                        </p:attrNameLst>
                                      </p:cBhvr>
                                      <p:to>
                                        <p:strVal val="visible"/>
                                      </p:to>
                                    </p:set>
                                  </p:childTnLst>
                                </p:cTn>
                              </p:par>
                            </p:childTnLst>
                          </p:cTn>
                        </p:par>
                        <p:par>
                          <p:cTn id="152" fill="hold">
                            <p:stCondLst>
                              <p:cond delay="0"/>
                            </p:stCondLst>
                            <p:childTnLst>
                              <p:par>
                                <p:cTn id="153" presetID="1" presetClass="entr" presetSubtype="0" fill="hold" grpId="0" nodeType="afterEffect">
                                  <p:stCondLst>
                                    <p:cond delay="0"/>
                                  </p:stCondLst>
                                  <p:childTnLst>
                                    <p:set>
                                      <p:cBhvr>
                                        <p:cTn id="154" dur="1" fill="hold">
                                          <p:stCondLst>
                                            <p:cond delay="0"/>
                                          </p:stCondLst>
                                        </p:cTn>
                                        <p:tgtEl>
                                          <p:spTgt spid="97"/>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98"/>
                                        </p:tgtEl>
                                        <p:attrNameLst>
                                          <p:attrName>style.visibility</p:attrName>
                                        </p:attrNameLst>
                                      </p:cBhvr>
                                      <p:to>
                                        <p:strVal val="visible"/>
                                      </p:to>
                                    </p:set>
                                  </p:childTnLst>
                                </p:cTn>
                              </p:par>
                            </p:childTnLst>
                          </p:cTn>
                        </p:par>
                        <p:par>
                          <p:cTn id="159" fill="hold">
                            <p:stCondLst>
                              <p:cond delay="0"/>
                            </p:stCondLst>
                            <p:childTnLst>
                              <p:par>
                                <p:cTn id="160" presetID="1" presetClass="entr" presetSubtype="0" fill="hold" nodeType="afterEffect">
                                  <p:stCondLst>
                                    <p:cond delay="0"/>
                                  </p:stCondLst>
                                  <p:childTnLst>
                                    <p:set>
                                      <p:cBhvr>
                                        <p:cTn id="161" dur="1" fill="hold">
                                          <p:stCondLst>
                                            <p:cond delay="0"/>
                                          </p:stCondLst>
                                        </p:cTn>
                                        <p:tgtEl>
                                          <p:spTgt spid="110"/>
                                        </p:tgtEl>
                                        <p:attrNameLst>
                                          <p:attrName>style.visibility</p:attrName>
                                        </p:attrNameLst>
                                      </p:cBhvr>
                                      <p:to>
                                        <p:strVal val="visible"/>
                                      </p:to>
                                    </p:set>
                                  </p:childTnLst>
                                </p:cTn>
                              </p:par>
                            </p:childTnLst>
                          </p:cTn>
                        </p:par>
                        <p:par>
                          <p:cTn id="162" fill="hold">
                            <p:stCondLst>
                              <p:cond delay="0"/>
                            </p:stCondLst>
                            <p:childTnLst>
                              <p:par>
                                <p:cTn id="163" presetID="1" presetClass="entr" presetSubtype="0" fill="hold" grpId="0" nodeType="afterEffect">
                                  <p:stCondLst>
                                    <p:cond delay="0"/>
                                  </p:stCondLst>
                                  <p:childTnLst>
                                    <p:set>
                                      <p:cBhvr>
                                        <p:cTn id="164" dur="1" fill="hold">
                                          <p:stCondLst>
                                            <p:cond delay="0"/>
                                          </p:stCondLst>
                                        </p:cTn>
                                        <p:tgtEl>
                                          <p:spTgt spid="112"/>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grpId="0" nodeType="clickEffect">
                                  <p:stCondLst>
                                    <p:cond delay="0"/>
                                  </p:stCondLst>
                                  <p:childTnLst>
                                    <p:set>
                                      <p:cBhvr>
                                        <p:cTn id="168" dur="1" fill="hold">
                                          <p:stCondLst>
                                            <p:cond delay="0"/>
                                          </p:stCondLst>
                                        </p:cTn>
                                        <p:tgtEl>
                                          <p:spTgt spid="100"/>
                                        </p:tgtEl>
                                        <p:attrNameLst>
                                          <p:attrName>style.visibility</p:attrName>
                                        </p:attrNameLst>
                                      </p:cBhvr>
                                      <p:to>
                                        <p:strVal val="visible"/>
                                      </p:to>
                                    </p:set>
                                  </p:childTnLst>
                                </p:cTn>
                              </p:par>
                            </p:childTnLst>
                          </p:cTn>
                        </p:par>
                        <p:par>
                          <p:cTn id="169" fill="hold">
                            <p:stCondLst>
                              <p:cond delay="0"/>
                            </p:stCondLst>
                            <p:childTnLst>
                              <p:par>
                                <p:cTn id="170" presetID="1" presetClass="entr" presetSubtype="0" fill="hold" nodeType="afterEffect">
                                  <p:stCondLst>
                                    <p:cond delay="0"/>
                                  </p:stCondLst>
                                  <p:childTnLst>
                                    <p:set>
                                      <p:cBhvr>
                                        <p:cTn id="171" dur="1" fill="hold">
                                          <p:stCondLst>
                                            <p:cond delay="0"/>
                                          </p:stCondLst>
                                        </p:cTn>
                                        <p:tgtEl>
                                          <p:spTgt spid="18"/>
                                        </p:tgtEl>
                                        <p:attrNameLst>
                                          <p:attrName>style.visibility</p:attrName>
                                        </p:attrNameLst>
                                      </p:cBhvr>
                                      <p:to>
                                        <p:strVal val="visible"/>
                                      </p:to>
                                    </p:set>
                                  </p:childTnLst>
                                </p:cTn>
                              </p:par>
                            </p:childTnLst>
                          </p:cTn>
                        </p:par>
                        <p:par>
                          <p:cTn id="172" fill="hold">
                            <p:stCondLst>
                              <p:cond delay="0"/>
                            </p:stCondLst>
                            <p:childTnLst>
                              <p:par>
                                <p:cTn id="173" presetID="1" presetClass="entr" presetSubtype="0" fill="hold" grpId="0" nodeType="afterEffect">
                                  <p:stCondLst>
                                    <p:cond delay="0"/>
                                  </p:stCondLst>
                                  <p:childTnLst>
                                    <p:set>
                                      <p:cBhvr>
                                        <p:cTn id="174" dur="1" fill="hold">
                                          <p:stCondLst>
                                            <p:cond delay="0"/>
                                          </p:stCondLst>
                                        </p:cTn>
                                        <p:tgtEl>
                                          <p:spTgt spid="2"/>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05"/>
                                        </p:tgtEl>
                                        <p:attrNameLst>
                                          <p:attrName>style.visibility</p:attrName>
                                        </p:attrNameLst>
                                      </p:cBhvr>
                                      <p:to>
                                        <p:strVal val="visible"/>
                                      </p:to>
                                    </p:set>
                                  </p:childTnLst>
                                </p:cTn>
                              </p:par>
                            </p:childTnLst>
                          </p:cTn>
                        </p:par>
                        <p:par>
                          <p:cTn id="179" fill="hold">
                            <p:stCondLst>
                              <p:cond delay="0"/>
                            </p:stCondLst>
                            <p:childTnLst>
                              <p:par>
                                <p:cTn id="180" presetID="1" presetClass="entr" presetSubtype="0" fill="hold" nodeType="afterEffect">
                                  <p:stCondLst>
                                    <p:cond delay="0"/>
                                  </p:stCondLst>
                                  <p:childTnLst>
                                    <p:set>
                                      <p:cBhvr>
                                        <p:cTn id="181" dur="1" fill="hold">
                                          <p:stCondLst>
                                            <p:cond delay="0"/>
                                          </p:stCondLst>
                                        </p:cTn>
                                        <p:tgtEl>
                                          <p:spTgt spid="111"/>
                                        </p:tgtEl>
                                        <p:attrNameLst>
                                          <p:attrName>style.visibility</p:attrName>
                                        </p:attrNameLst>
                                      </p:cBhvr>
                                      <p:to>
                                        <p:strVal val="visible"/>
                                      </p:to>
                                    </p:set>
                                  </p:childTnLst>
                                </p:cTn>
                              </p:par>
                            </p:childTnLst>
                          </p:cTn>
                        </p:par>
                        <p:par>
                          <p:cTn id="182" fill="hold">
                            <p:stCondLst>
                              <p:cond delay="0"/>
                            </p:stCondLst>
                            <p:childTnLst>
                              <p:par>
                                <p:cTn id="183" presetID="1" presetClass="entr" presetSubtype="0" fill="hold" grpId="0" nodeType="afterEffect">
                                  <p:stCondLst>
                                    <p:cond delay="0"/>
                                  </p:stCondLst>
                                  <p:childTnLst>
                                    <p:set>
                                      <p:cBhvr>
                                        <p:cTn id="184"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5"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93" grpId="0"/>
      <p:bldP spid="94" grpId="0"/>
      <p:bldP spid="95" grpId="0"/>
      <p:bldP spid="96" grpId="0" animBg="1"/>
      <p:bldP spid="105" grpId="0" animBg="1"/>
      <p:bldP spid="98" grpId="0" animBg="1"/>
      <p:bldP spid="99" grpId="0" animBg="1"/>
      <p:bldP spid="100" grpId="0" animBg="1"/>
      <p:bldP spid="101" grpId="0" animBg="1"/>
      <p:bldP spid="102" grpId="0" animBg="1"/>
      <p:bldP spid="2" grpId="0"/>
      <p:bldP spid="97" grpId="0"/>
      <p:bldP spid="103" grpId="0"/>
      <p:bldP spid="104" grpId="0"/>
      <p:bldP spid="108" grpId="0"/>
      <p:bldP spid="109" grpId="0"/>
      <p:bldP spid="112" grpId="0"/>
      <p:bldP spid="113" grpId="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4" name="Rectangle 12"/>
          <p:cNvSpPr>
            <a:spLocks noChangeArrowheads="1"/>
          </p:cNvSpPr>
          <p:nvPr/>
        </p:nvSpPr>
        <p:spPr bwMode="auto">
          <a:xfrm>
            <a:off x="914400" y="533400"/>
            <a:ext cx="615745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5</a:t>
            </a:r>
            <a:r>
              <a:rPr lang="en-US" dirty="0" smtClean="0">
                <a:solidFill>
                  <a:srgbClr val="FFFF66"/>
                </a:solidFill>
              </a:rPr>
              <a:t>: Logic Expressions for Flip-Flop Inputs</a:t>
            </a:r>
            <a:endParaRPr lang="en-US" dirty="0">
              <a:solidFill>
                <a:srgbClr val="FFFF66"/>
              </a:solidFill>
            </a:endParaRPr>
          </a:p>
        </p:txBody>
      </p:sp>
      <mc:AlternateContent xmlns:mc="http://schemas.openxmlformats.org/markup-compatibility/2006" xmlns:a14="http://schemas.microsoft.com/office/drawing/2010/main">
        <mc:Choice Requires="a14">
          <p:sp>
            <p:nvSpPr>
              <p:cNvPr id="3" name="TextBox 2"/>
              <p:cNvSpPr txBox="1"/>
              <p:nvPr/>
            </p:nvSpPr>
            <p:spPr>
              <a:xfrm>
                <a:off x="914400" y="2341101"/>
                <a:ext cx="7162800" cy="36286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1</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2</m:t>
                              </m:r>
                            </m:sub>
                          </m:sSub>
                        </m:e>
                      </m:acc>
                      <m:r>
                        <a:rPr lang="en-US" i="1">
                          <a:latin typeface="Cambria Math" panose="02040503050406030204" pitchFamily="18" charset="0"/>
                        </a:rPr>
                        <m:t> </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1</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𝑄</m:t>
                              </m:r>
                            </m:e>
                            <m:sub>
                              <m:r>
                                <a:rPr lang="en-US" i="1">
                                  <a:latin typeface="Cambria Math" panose="02040503050406030204" pitchFamily="18" charset="0"/>
                                  <a:ea typeface="Cambria Math" panose="02040503050406030204" pitchFamily="18" charset="0"/>
                                </a:rPr>
                                <m:t>1</m:t>
                              </m:r>
                            </m:sub>
                          </m:sSub>
                        </m:e>
                      </m:acc>
                    </m:oMath>
                  </m:oMathPara>
                </a14:m>
                <a:endParaRPr lang="en-US" dirty="0" smtClean="0"/>
              </a:p>
              <a:p>
                <a:endParaRPr lang="en-US" sz="1100" dirty="0" smtClean="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2</m:t>
                          </m:r>
                        </m:sub>
                      </m:sSub>
                      <m:acc>
                        <m:accPr>
                          <m:chr m:val="̅"/>
                          <m:ctrlPr>
                            <a:rPr lang="en-US" i="1" smtClean="0">
                              <a:latin typeface="Cambria Math" panose="02040503050406030204" pitchFamily="18" charset="0"/>
                            </a:rPr>
                          </m:ctrlPr>
                        </m:accPr>
                        <m:e>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2</m:t>
                              </m:r>
                            </m:sub>
                          </m:sSub>
                        </m:e>
                      </m:acc>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𝑄</m:t>
                          </m:r>
                        </m:e>
                        <m:sub>
                          <m:r>
                            <a:rPr lang="en-US" b="0" i="1" smtClean="0">
                              <a:latin typeface="Cambria Math" panose="02040503050406030204" pitchFamily="18" charset="0"/>
                              <a:ea typeface="Cambria Math" panose="02040503050406030204" pitchFamily="18" charset="0"/>
                            </a:rPr>
                            <m:t>1</m:t>
                          </m:r>
                        </m:sub>
                      </m:sSub>
                    </m:oMath>
                  </m:oMathPara>
                </a14:m>
                <a:endParaRPr lang="en-US" dirty="0" smtClean="0"/>
              </a:p>
              <a:p>
                <a:endParaRPr lang="en-US" sz="1200" dirty="0" smtClean="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2</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0</m:t>
                              </m:r>
                            </m:sub>
                          </m:sSub>
                        </m:e>
                      </m:acc>
                    </m:oMath>
                  </m:oMathPara>
                </a14:m>
                <a:endParaRPr lang="en-US" sz="1200" dirty="0" smtClean="0"/>
              </a:p>
              <a:p>
                <a:endParaRPr lang="en-US" sz="1200" dirty="0" smtClean="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0</m:t>
                          </m:r>
                        </m:sub>
                      </m:sSub>
                    </m:oMath>
                  </m:oMathPara>
                </a14:m>
                <a:endParaRPr lang="en-US" dirty="0" smtClean="0"/>
              </a:p>
              <a:p>
                <a:endParaRPr lang="en-US" sz="1200" dirty="0" smtClean="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1</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0</m:t>
                              </m:r>
                            </m:sub>
                          </m:sSub>
                        </m:e>
                      </m:acc>
                    </m:oMath>
                  </m:oMathPara>
                </a14:m>
                <a:endParaRPr lang="en-US" dirty="0" smtClean="0">
                  <a:ea typeface="Cambria Math" panose="02040503050406030204" pitchFamily="18" charset="0"/>
                </a:endParaRPr>
              </a:p>
              <a:p>
                <a:endParaRPr lang="en-US" sz="1200" dirty="0" smtClean="0"/>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𝐾</m:t>
                          </m:r>
                        </m:e>
                        <m:sub>
                          <m:r>
                            <a:rPr lang="en-US" b="0" i="1" smtClean="0">
                              <a:latin typeface="Cambria Math" panose="02040503050406030204" pitchFamily="18" charset="0"/>
                            </a:rPr>
                            <m:t>2</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1</m:t>
                              </m:r>
                            </m:sub>
                          </m:sSub>
                        </m:e>
                      </m:acc>
                      <m:r>
                        <a:rPr lang="en-US" i="1">
                          <a:latin typeface="Cambria Math" panose="02040503050406030204" pitchFamily="18" charset="0"/>
                        </a:rPr>
                        <m:t> </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0</m:t>
                              </m:r>
                            </m:sub>
                          </m:sSub>
                        </m:e>
                      </m:acc>
                    </m:oMath>
                  </m:oMathPara>
                </a14:m>
                <a:endParaRPr lang="en-US" dirty="0" smtClean="0"/>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914400" y="2341101"/>
                <a:ext cx="7162800" cy="3628686"/>
              </a:xfrm>
              <a:prstGeom prst="rect">
                <a:avLst/>
              </a:prstGeom>
              <a:blipFill rotWithShape="0">
                <a:blip r:embed="rId3"/>
                <a:stretch>
                  <a:fillRect/>
                </a:stretch>
              </a:blipFill>
            </p:spPr>
            <p:txBody>
              <a:bodyPr/>
              <a:lstStyle/>
              <a:p>
                <a:r>
                  <a:rPr lang="en-US">
                    <a:noFill/>
                  </a:rPr>
                  <a:t> </a:t>
                </a:r>
              </a:p>
            </p:txBody>
          </p:sp>
        </mc:Fallback>
      </mc:AlternateContent>
      <p:sp>
        <p:nvSpPr>
          <p:cNvPr id="4" name="TextBox 3"/>
          <p:cNvSpPr txBox="1"/>
          <p:nvPr/>
        </p:nvSpPr>
        <p:spPr>
          <a:xfrm>
            <a:off x="914400" y="1295400"/>
            <a:ext cx="7086600" cy="830997"/>
          </a:xfrm>
          <a:prstGeom prst="rect">
            <a:avLst/>
          </a:prstGeom>
          <a:noFill/>
        </p:spPr>
        <p:txBody>
          <a:bodyPr wrap="square" rtlCol="0">
            <a:spAutoFit/>
          </a:bodyPr>
          <a:lstStyle/>
          <a:p>
            <a:r>
              <a:rPr lang="en-US" dirty="0" smtClean="0"/>
              <a:t>From </a:t>
            </a:r>
            <a:r>
              <a:rPr lang="en-US" dirty="0" err="1" smtClean="0"/>
              <a:t>Karnaugh</a:t>
            </a:r>
            <a:r>
              <a:rPr lang="en-US" dirty="0" smtClean="0"/>
              <a:t> Maps, the following expressions for the </a:t>
            </a:r>
            <a:r>
              <a:rPr lang="en-US" i="1" dirty="0" smtClean="0"/>
              <a:t>J </a:t>
            </a:r>
            <a:r>
              <a:rPr lang="en-US" dirty="0" smtClean="0"/>
              <a:t>and </a:t>
            </a:r>
            <a:r>
              <a:rPr lang="en-US" i="1" dirty="0" smtClean="0"/>
              <a:t>K</a:t>
            </a:r>
            <a:r>
              <a:rPr lang="en-US" dirty="0" smtClean="0"/>
              <a:t> inputs of each flip-flop are obtained:</a:t>
            </a:r>
            <a:endParaRPr lang="en-US" dirty="0"/>
          </a:p>
        </p:txBody>
      </p:sp>
    </p:spTree>
    <p:extLst>
      <p:ext uri="{BB962C8B-B14F-4D97-AF65-F5344CB8AC3E}">
        <p14:creationId xmlns:p14="http://schemas.microsoft.com/office/powerpoint/2010/main" val="730851956"/>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6" name="Rectangle 12"/>
          <p:cNvSpPr>
            <a:spLocks noChangeArrowheads="1"/>
          </p:cNvSpPr>
          <p:nvPr/>
        </p:nvSpPr>
        <p:spPr bwMode="auto">
          <a:xfrm>
            <a:off x="914400" y="762000"/>
            <a:ext cx="436690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Step </a:t>
            </a:r>
            <a:r>
              <a:rPr lang="en-US" dirty="0">
                <a:solidFill>
                  <a:srgbClr val="FFFF66"/>
                </a:solidFill>
              </a:rPr>
              <a:t># </a:t>
            </a:r>
            <a:r>
              <a:rPr lang="en-US" dirty="0" smtClean="0">
                <a:solidFill>
                  <a:srgbClr val="FFFF66"/>
                </a:solidFill>
              </a:rPr>
              <a:t>6: Counter Implementation</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685800" y="2057400"/>
            <a:ext cx="7642213" cy="3323287"/>
          </a:xfrm>
          <a:prstGeom prst="rect">
            <a:avLst/>
          </a:prstGeom>
        </p:spPr>
      </p:pic>
    </p:spTree>
    <p:extLst>
      <p:ext uri="{BB962C8B-B14F-4D97-AF65-F5344CB8AC3E}">
        <p14:creationId xmlns:p14="http://schemas.microsoft.com/office/powerpoint/2010/main" val="1383901008"/>
      </p:ext>
    </p:extLst>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2" name="Rectangle 2"/>
          <p:cNvSpPr>
            <a:spLocks noChangeArrowheads="1"/>
          </p:cNvSpPr>
          <p:nvPr/>
        </p:nvSpPr>
        <p:spPr bwMode="auto">
          <a:xfrm>
            <a:off x="1066800" y="1295400"/>
            <a:ext cx="6705600" cy="4800600"/>
          </a:xfrm>
          <a:prstGeom prst="rect">
            <a:avLst/>
          </a:prstGeom>
          <a:noFill/>
          <a:ln w="9525">
            <a:noFill/>
            <a:miter lim="800000"/>
            <a:headEnd/>
            <a:tailEnd/>
          </a:ln>
          <a:effectLst/>
        </p:spPr>
        <p:txBody>
          <a:bodyPr wrap="none" anchor="ctr"/>
          <a:lstStyle/>
          <a:p>
            <a:pPr algn="ctr" eaLnBrk="1" hangingPunct="1"/>
            <a:endParaRPr lang="en-US"/>
          </a:p>
        </p:txBody>
      </p:sp>
      <p:sp>
        <p:nvSpPr>
          <p:cNvPr id="22" name="Rectangle 2"/>
          <p:cNvSpPr>
            <a:spLocks noChangeArrowheads="1"/>
          </p:cNvSpPr>
          <p:nvPr/>
        </p:nvSpPr>
        <p:spPr bwMode="auto">
          <a:xfrm>
            <a:off x="762000" y="1295400"/>
            <a:ext cx="7543800" cy="4800600"/>
          </a:xfrm>
          <a:prstGeom prst="rect">
            <a:avLst/>
          </a:prstGeom>
          <a:noFill/>
          <a:ln w="9525">
            <a:noFill/>
            <a:miter lim="800000"/>
            <a:headEnd/>
            <a:tailEnd/>
          </a:ln>
          <a:effectLst/>
        </p:spPr>
        <p:txBody>
          <a:bodyPr wrap="none" anchor="ctr"/>
          <a:lstStyle/>
          <a:p>
            <a:pPr algn="ctr" eaLnBrk="1" hangingPunct="1"/>
            <a:endParaRPr lang="en-US"/>
          </a:p>
        </p:txBody>
      </p:sp>
      <p:sp>
        <p:nvSpPr>
          <p:cNvPr id="29" name="Text Box 8"/>
          <p:cNvSpPr txBox="1">
            <a:spLocks noChangeArrowheads="1"/>
          </p:cNvSpPr>
          <p:nvPr/>
        </p:nvSpPr>
        <p:spPr bwMode="auto">
          <a:xfrm>
            <a:off x="990600" y="1752601"/>
            <a:ext cx="7086600" cy="3785652"/>
          </a:xfrm>
          <a:prstGeom prst="rect">
            <a:avLst/>
          </a:prstGeom>
          <a:noFill/>
          <a:ln w="9525">
            <a:noFill/>
            <a:miter lim="800000"/>
            <a:headEnd/>
            <a:tailEnd/>
          </a:ln>
          <a:effectLst/>
        </p:spPr>
        <p:txBody>
          <a:bodyPr wrap="square">
            <a:spAutoFit/>
          </a:bodyPr>
          <a:lstStyle/>
          <a:p>
            <a:pPr algn="just"/>
            <a:r>
              <a:rPr lang="en-US" dirty="0" smtClean="0"/>
              <a:t>The term </a:t>
            </a:r>
            <a:r>
              <a:rPr lang="en-US" b="1" dirty="0" smtClean="0"/>
              <a:t>asynchronous </a:t>
            </a:r>
            <a:r>
              <a:rPr lang="en-US" dirty="0" smtClean="0"/>
              <a:t>refers to events that do not have a fixed time relationship with each other and, generally, do not occur at the same time. </a:t>
            </a:r>
          </a:p>
          <a:p>
            <a:pPr algn="just"/>
            <a:endParaRPr lang="en-US" dirty="0" smtClean="0"/>
          </a:p>
          <a:p>
            <a:pPr algn="just"/>
            <a:endParaRPr lang="en-US" dirty="0" smtClean="0"/>
          </a:p>
          <a:p>
            <a:pPr algn="just"/>
            <a:r>
              <a:rPr lang="en-US" dirty="0" smtClean="0"/>
              <a:t>An </a:t>
            </a:r>
            <a:r>
              <a:rPr lang="en-US" b="1" dirty="0" smtClean="0"/>
              <a:t>asynchronous counter </a:t>
            </a:r>
            <a:r>
              <a:rPr lang="en-US" dirty="0" smtClean="0"/>
              <a:t>is one in which the flip-flops (FF) within the counter do not change states at exactly the same time because they do not have a common clock pulse.</a:t>
            </a:r>
          </a:p>
          <a:p>
            <a:pPr algn="just"/>
            <a:endParaRPr lang="en-US" dirty="0" smtClean="0"/>
          </a:p>
        </p:txBody>
      </p:sp>
      <p:sp>
        <p:nvSpPr>
          <p:cNvPr id="34" name="Rectangle 15"/>
          <p:cNvSpPr>
            <a:spLocks noChangeArrowheads="1"/>
          </p:cNvSpPr>
          <p:nvPr/>
        </p:nvSpPr>
        <p:spPr bwMode="auto">
          <a:xfrm>
            <a:off x="914400" y="762000"/>
            <a:ext cx="3151825"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Asynchronous Counters</a:t>
            </a:r>
            <a:endParaRPr lang="en-US" dirty="0">
              <a:solidFill>
                <a:srgbClr val="FFFF99"/>
              </a:solidFill>
            </a:endParaRP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3" name="Picture 2"/>
          <p:cNvPicPr>
            <a:picLocks noChangeAspect="1"/>
          </p:cNvPicPr>
          <p:nvPr/>
        </p:nvPicPr>
        <p:blipFill>
          <a:blip r:embed="rId3"/>
          <a:stretch>
            <a:fillRect/>
          </a:stretch>
        </p:blipFill>
        <p:spPr>
          <a:xfrm>
            <a:off x="914400" y="1447800"/>
            <a:ext cx="7238999" cy="3524250"/>
          </a:xfrm>
          <a:prstGeom prst="rect">
            <a:avLst/>
          </a:prstGeom>
        </p:spPr>
      </p:pic>
    </p:spTree>
    <p:extLst>
      <p:ext uri="{BB962C8B-B14F-4D97-AF65-F5344CB8AC3E}">
        <p14:creationId xmlns:p14="http://schemas.microsoft.com/office/powerpoint/2010/main" val="2254161347"/>
      </p:ext>
    </p:extLst>
  </p:cSld>
  <p:clrMapOvr>
    <a:masterClrMapping/>
  </p:clrMapOvr>
  <p:transition>
    <p:comb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876300" y="1447800"/>
            <a:ext cx="7460267" cy="1524000"/>
          </a:xfrm>
          <a:prstGeom prst="rect">
            <a:avLst/>
          </a:prstGeom>
        </p:spPr>
      </p:pic>
      <p:pic>
        <p:nvPicPr>
          <p:cNvPr id="4" name="Picture 3"/>
          <p:cNvPicPr>
            <a:picLocks noChangeAspect="1"/>
          </p:cNvPicPr>
          <p:nvPr/>
        </p:nvPicPr>
        <p:blipFill>
          <a:blip r:embed="rId4"/>
          <a:stretch>
            <a:fillRect/>
          </a:stretch>
        </p:blipFill>
        <p:spPr>
          <a:xfrm>
            <a:off x="1701800" y="3096356"/>
            <a:ext cx="6248399" cy="2771044"/>
          </a:xfrm>
          <a:prstGeom prst="rect">
            <a:avLst/>
          </a:prstGeom>
        </p:spPr>
      </p:pic>
    </p:spTree>
    <p:extLst>
      <p:ext uri="{BB962C8B-B14F-4D97-AF65-F5344CB8AC3E}">
        <p14:creationId xmlns:p14="http://schemas.microsoft.com/office/powerpoint/2010/main" val="3983717580"/>
      </p:ext>
    </p:extLst>
  </p:cSld>
  <p:clrMapOvr>
    <a:masterClrMapping/>
  </p:clrMapOvr>
  <p:transition>
    <p:comb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3" name="Picture 2"/>
          <p:cNvPicPr>
            <a:picLocks noChangeAspect="1"/>
          </p:cNvPicPr>
          <p:nvPr/>
        </p:nvPicPr>
        <p:blipFill>
          <a:blip r:embed="rId3"/>
          <a:stretch>
            <a:fillRect/>
          </a:stretch>
        </p:blipFill>
        <p:spPr>
          <a:xfrm>
            <a:off x="914400" y="1825685"/>
            <a:ext cx="7302532" cy="3432115"/>
          </a:xfrm>
          <a:prstGeom prst="rect">
            <a:avLst/>
          </a:prstGeom>
        </p:spPr>
      </p:pic>
    </p:spTree>
    <p:extLst>
      <p:ext uri="{BB962C8B-B14F-4D97-AF65-F5344CB8AC3E}">
        <p14:creationId xmlns:p14="http://schemas.microsoft.com/office/powerpoint/2010/main" val="3389331985"/>
      </p:ext>
    </p:extLst>
  </p:cSld>
  <p:clrMapOvr>
    <a:masterClrMapping/>
  </p:clrMapOvr>
  <p:transition>
    <p:comb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914401" y="1447801"/>
            <a:ext cx="7315199" cy="865577"/>
          </a:xfrm>
          <a:prstGeom prst="rect">
            <a:avLst/>
          </a:prstGeom>
        </p:spPr>
      </p:pic>
      <p:pic>
        <p:nvPicPr>
          <p:cNvPr id="4" name="Picture 3"/>
          <p:cNvPicPr>
            <a:picLocks noChangeAspect="1"/>
          </p:cNvPicPr>
          <p:nvPr/>
        </p:nvPicPr>
        <p:blipFill>
          <a:blip r:embed="rId4"/>
          <a:stretch>
            <a:fillRect/>
          </a:stretch>
        </p:blipFill>
        <p:spPr>
          <a:xfrm>
            <a:off x="914401" y="2537515"/>
            <a:ext cx="7315200" cy="3406086"/>
          </a:xfrm>
          <a:prstGeom prst="rect">
            <a:avLst/>
          </a:prstGeom>
        </p:spPr>
      </p:pic>
    </p:spTree>
    <p:extLst>
      <p:ext uri="{BB962C8B-B14F-4D97-AF65-F5344CB8AC3E}">
        <p14:creationId xmlns:p14="http://schemas.microsoft.com/office/powerpoint/2010/main" val="4274356046"/>
      </p:ext>
    </p:extLst>
  </p:cSld>
  <p:clrMapOvr>
    <a:masterClrMapping/>
  </p:clrMapOvr>
  <p:transition>
    <p:comb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3" name="Picture 2"/>
          <p:cNvPicPr>
            <a:picLocks noChangeAspect="1"/>
          </p:cNvPicPr>
          <p:nvPr/>
        </p:nvPicPr>
        <p:blipFill>
          <a:blip r:embed="rId3"/>
          <a:stretch>
            <a:fillRect/>
          </a:stretch>
        </p:blipFill>
        <p:spPr>
          <a:xfrm>
            <a:off x="914400" y="2438400"/>
            <a:ext cx="7238999" cy="2068866"/>
          </a:xfrm>
          <a:prstGeom prst="rect">
            <a:avLst/>
          </a:prstGeom>
        </p:spPr>
      </p:pic>
    </p:spTree>
    <p:extLst>
      <p:ext uri="{BB962C8B-B14F-4D97-AF65-F5344CB8AC3E}">
        <p14:creationId xmlns:p14="http://schemas.microsoft.com/office/powerpoint/2010/main" val="1901836668"/>
      </p:ext>
    </p:extLst>
  </p:cSld>
  <p:clrMapOvr>
    <a:masterClrMapping/>
  </p:clrMapOvr>
  <p:transition>
    <p:comb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914401" y="1659126"/>
            <a:ext cx="7426014" cy="3751074"/>
          </a:xfrm>
          <a:prstGeom prst="rect">
            <a:avLst/>
          </a:prstGeom>
        </p:spPr>
      </p:pic>
    </p:spTree>
    <p:extLst>
      <p:ext uri="{BB962C8B-B14F-4D97-AF65-F5344CB8AC3E}">
        <p14:creationId xmlns:p14="http://schemas.microsoft.com/office/powerpoint/2010/main" val="3714138556"/>
      </p:ext>
    </p:extLst>
  </p:cSld>
  <p:clrMapOvr>
    <a:masterClrMapping/>
  </p:clrMapOvr>
  <p:transition>
    <p:comb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463408" y="1447800"/>
            <a:ext cx="8111341" cy="4014787"/>
          </a:xfrm>
          <a:prstGeom prst="rect">
            <a:avLst/>
          </a:prstGeom>
        </p:spPr>
      </p:pic>
    </p:spTree>
    <p:extLst>
      <p:ext uri="{BB962C8B-B14F-4D97-AF65-F5344CB8AC3E}">
        <p14:creationId xmlns:p14="http://schemas.microsoft.com/office/powerpoint/2010/main" val="411899006"/>
      </p:ext>
    </p:extLst>
  </p:cSld>
  <p:clrMapOvr>
    <a:masterClrMapping/>
  </p:clrMapOvr>
  <p:transition>
    <p:comb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3" name="Picture 2"/>
          <p:cNvPicPr>
            <a:picLocks noChangeAspect="1"/>
          </p:cNvPicPr>
          <p:nvPr/>
        </p:nvPicPr>
        <p:blipFill>
          <a:blip r:embed="rId3"/>
          <a:stretch>
            <a:fillRect/>
          </a:stretch>
        </p:blipFill>
        <p:spPr>
          <a:xfrm>
            <a:off x="533400" y="1447801"/>
            <a:ext cx="6858000" cy="1749118"/>
          </a:xfrm>
          <a:prstGeom prst="rect">
            <a:avLst/>
          </a:prstGeom>
        </p:spPr>
      </p:pic>
      <p:pic>
        <p:nvPicPr>
          <p:cNvPr id="5" name="Picture 4"/>
          <p:cNvPicPr>
            <a:picLocks noChangeAspect="1"/>
          </p:cNvPicPr>
          <p:nvPr/>
        </p:nvPicPr>
        <p:blipFill>
          <a:blip r:embed="rId4"/>
          <a:stretch>
            <a:fillRect/>
          </a:stretch>
        </p:blipFill>
        <p:spPr>
          <a:xfrm>
            <a:off x="533400" y="3196919"/>
            <a:ext cx="6381750" cy="2837842"/>
          </a:xfrm>
          <a:prstGeom prst="rect">
            <a:avLst/>
          </a:prstGeom>
        </p:spPr>
      </p:pic>
    </p:spTree>
    <p:extLst>
      <p:ext uri="{BB962C8B-B14F-4D97-AF65-F5344CB8AC3E}">
        <p14:creationId xmlns:p14="http://schemas.microsoft.com/office/powerpoint/2010/main" val="1692396200"/>
      </p:ext>
    </p:extLst>
  </p:cSld>
  <p:clrMapOvr>
    <a:masterClrMapping/>
  </p:clrMapOvr>
  <p:transition>
    <p:comb dir="vert"/>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747712" y="1495425"/>
            <a:ext cx="7648575" cy="3867150"/>
          </a:xfrm>
          <a:prstGeom prst="rect">
            <a:avLst/>
          </a:prstGeom>
        </p:spPr>
      </p:pic>
    </p:spTree>
    <p:extLst>
      <p:ext uri="{BB962C8B-B14F-4D97-AF65-F5344CB8AC3E}">
        <p14:creationId xmlns:p14="http://schemas.microsoft.com/office/powerpoint/2010/main" val="3670393533"/>
      </p:ext>
    </p:extLst>
  </p:cSld>
  <p:clrMapOvr>
    <a:masterClrMapping/>
  </p:clrMapOvr>
  <p:transition>
    <p:comb dir="vert"/>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3" name="Picture 2"/>
          <p:cNvPicPr>
            <a:picLocks noChangeAspect="1"/>
          </p:cNvPicPr>
          <p:nvPr/>
        </p:nvPicPr>
        <p:blipFill>
          <a:blip r:embed="rId3"/>
          <a:stretch>
            <a:fillRect/>
          </a:stretch>
        </p:blipFill>
        <p:spPr>
          <a:xfrm>
            <a:off x="533400" y="1447800"/>
            <a:ext cx="8059342" cy="3995737"/>
          </a:xfrm>
          <a:prstGeom prst="rect">
            <a:avLst/>
          </a:prstGeom>
        </p:spPr>
      </p:pic>
    </p:spTree>
    <p:extLst>
      <p:ext uri="{BB962C8B-B14F-4D97-AF65-F5344CB8AC3E}">
        <p14:creationId xmlns:p14="http://schemas.microsoft.com/office/powerpoint/2010/main" val="4223089368"/>
      </p:ext>
    </p:extLst>
  </p:cSld>
  <p:clrMapOvr>
    <a:masterClrMapping/>
  </p:clrMapOvr>
  <p:transition>
    <p:comb dir="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2" name="Rectangle 2"/>
          <p:cNvSpPr>
            <a:spLocks noChangeArrowheads="1"/>
          </p:cNvSpPr>
          <p:nvPr/>
        </p:nvSpPr>
        <p:spPr bwMode="auto">
          <a:xfrm>
            <a:off x="1066800" y="1295400"/>
            <a:ext cx="6705600" cy="4800600"/>
          </a:xfrm>
          <a:prstGeom prst="rect">
            <a:avLst/>
          </a:prstGeom>
          <a:noFill/>
          <a:ln w="9525">
            <a:noFill/>
            <a:miter lim="800000"/>
            <a:headEnd/>
            <a:tailEnd/>
          </a:ln>
          <a:effectLst/>
        </p:spPr>
        <p:txBody>
          <a:bodyPr wrap="none" anchor="ctr"/>
          <a:lstStyle/>
          <a:p>
            <a:pPr algn="ctr" eaLnBrk="1" hangingPunct="1"/>
            <a:endParaRPr lang="en-US"/>
          </a:p>
        </p:txBody>
      </p:sp>
      <p:sp>
        <p:nvSpPr>
          <p:cNvPr id="22" name="Rectangle 2"/>
          <p:cNvSpPr>
            <a:spLocks noChangeArrowheads="1"/>
          </p:cNvSpPr>
          <p:nvPr/>
        </p:nvSpPr>
        <p:spPr bwMode="auto">
          <a:xfrm>
            <a:off x="762000" y="1295400"/>
            <a:ext cx="7543800" cy="4800600"/>
          </a:xfrm>
          <a:prstGeom prst="rect">
            <a:avLst/>
          </a:prstGeom>
          <a:noFill/>
          <a:ln w="9525">
            <a:noFill/>
            <a:miter lim="800000"/>
            <a:headEnd/>
            <a:tailEnd/>
          </a:ln>
          <a:effectLst/>
        </p:spPr>
        <p:txBody>
          <a:bodyPr wrap="none" anchor="ctr"/>
          <a:lstStyle/>
          <a:p>
            <a:pPr algn="ctr" eaLnBrk="1" hangingPunct="1"/>
            <a:endParaRPr lang="en-US"/>
          </a:p>
        </p:txBody>
      </p:sp>
      <p:sp>
        <p:nvSpPr>
          <p:cNvPr id="34" name="Rectangle 15"/>
          <p:cNvSpPr>
            <a:spLocks noChangeArrowheads="1"/>
          </p:cNvSpPr>
          <p:nvPr/>
        </p:nvSpPr>
        <p:spPr bwMode="auto">
          <a:xfrm>
            <a:off x="914400" y="762000"/>
            <a:ext cx="475707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2-Bit Asynchronous Binary Counter</a:t>
            </a:r>
            <a:endParaRPr lang="en-US" dirty="0">
              <a:solidFill>
                <a:srgbClr val="FFFF99"/>
              </a:solidFill>
            </a:endParaRPr>
          </a:p>
        </p:txBody>
      </p:sp>
      <p:sp>
        <p:nvSpPr>
          <p:cNvPr id="47" name="Text Box 8"/>
          <p:cNvSpPr txBox="1">
            <a:spLocks noChangeArrowheads="1"/>
          </p:cNvSpPr>
          <p:nvPr/>
        </p:nvSpPr>
        <p:spPr bwMode="auto">
          <a:xfrm>
            <a:off x="914400" y="1466671"/>
            <a:ext cx="7315200" cy="830997"/>
          </a:xfrm>
          <a:prstGeom prst="rect">
            <a:avLst/>
          </a:prstGeom>
          <a:noFill/>
          <a:ln w="9525">
            <a:noFill/>
            <a:miter lim="800000"/>
            <a:headEnd/>
            <a:tailEnd/>
          </a:ln>
          <a:effectLst/>
        </p:spPr>
        <p:txBody>
          <a:bodyPr wrap="square">
            <a:spAutoFit/>
          </a:bodyPr>
          <a:lstStyle/>
          <a:p>
            <a:r>
              <a:rPr lang="en-US" dirty="0" smtClean="0"/>
              <a:t>Figure shows a 2-bit counter connected for asynchronous operation. </a:t>
            </a:r>
          </a:p>
        </p:txBody>
      </p:sp>
      <p:pic>
        <p:nvPicPr>
          <p:cNvPr id="4098" name="Picture 2"/>
          <p:cNvPicPr>
            <a:picLocks noChangeAspect="1" noChangeArrowheads="1"/>
          </p:cNvPicPr>
          <p:nvPr/>
        </p:nvPicPr>
        <p:blipFill>
          <a:blip r:embed="rId3"/>
          <a:srcRect/>
          <a:stretch>
            <a:fillRect/>
          </a:stretch>
        </p:blipFill>
        <p:spPr bwMode="auto">
          <a:xfrm>
            <a:off x="914400" y="3352800"/>
            <a:ext cx="6590534" cy="2647950"/>
          </a:xfrm>
          <a:prstGeom prst="rect">
            <a:avLst/>
          </a:prstGeom>
          <a:noFill/>
          <a:ln w="9525">
            <a:noFill/>
            <a:miter lim="800000"/>
            <a:headEnd/>
            <a:tailEnd/>
          </a:ln>
          <a:effectLst/>
        </p:spPr>
      </p:pic>
      <p:sp>
        <p:nvSpPr>
          <p:cNvPr id="45" name="Oval Callout 44"/>
          <p:cNvSpPr/>
          <p:nvPr/>
        </p:nvSpPr>
        <p:spPr bwMode="auto">
          <a:xfrm>
            <a:off x="1219200" y="2362200"/>
            <a:ext cx="3505200" cy="2209800"/>
          </a:xfrm>
          <a:prstGeom prst="wedgeEllipse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just"/>
            <a:r>
              <a:rPr lang="en-US" sz="1600" dirty="0" smtClean="0"/>
              <a:t>Notice that the clock (CLK) is applied to the clock input (</a:t>
            </a:r>
            <a:r>
              <a:rPr lang="en-US" sz="1600" i="1" dirty="0" smtClean="0"/>
              <a:t>C) </a:t>
            </a:r>
            <a:r>
              <a:rPr lang="en-US" sz="1600" dirty="0" smtClean="0"/>
              <a:t>of</a:t>
            </a:r>
            <a:r>
              <a:rPr lang="en-US" sz="1600" i="1" dirty="0" smtClean="0"/>
              <a:t> only </a:t>
            </a:r>
            <a:r>
              <a:rPr lang="en-US" sz="1600" dirty="0" smtClean="0"/>
              <a:t>the first flip-flop, FF0, which is always the least significant bit (LSB). </a:t>
            </a:r>
          </a:p>
        </p:txBody>
      </p:sp>
      <p:sp>
        <p:nvSpPr>
          <p:cNvPr id="46" name="Oval Callout 45"/>
          <p:cNvSpPr/>
          <p:nvPr/>
        </p:nvSpPr>
        <p:spPr bwMode="auto">
          <a:xfrm>
            <a:off x="4953000" y="3048000"/>
            <a:ext cx="2667000" cy="1600200"/>
          </a:xfrm>
          <a:prstGeom prst="wedgeEllipseCallou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just"/>
            <a:r>
              <a:rPr lang="en-US" sz="1600" dirty="0" smtClean="0"/>
              <a:t>The second flip-flop, FF1, is triggered by the </a:t>
            </a:r>
            <a:r>
              <a:rPr lang="en-US" sz="1600" i="1" dirty="0" smtClean="0"/>
              <a:t>Q0 </a:t>
            </a:r>
            <a:r>
              <a:rPr lang="en-US" sz="1600" dirty="0" smtClean="0"/>
              <a:t>output of FF0</a:t>
            </a:r>
            <a:r>
              <a:rPr lang="en-US" sz="1600" i="1" dirty="0" smtClean="0"/>
              <a:t>.</a:t>
            </a: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2" name="Picture 1"/>
          <p:cNvPicPr>
            <a:picLocks noChangeAspect="1"/>
          </p:cNvPicPr>
          <p:nvPr/>
        </p:nvPicPr>
        <p:blipFill>
          <a:blip r:embed="rId3"/>
          <a:stretch>
            <a:fillRect/>
          </a:stretch>
        </p:blipFill>
        <p:spPr>
          <a:xfrm>
            <a:off x="533400" y="1981200"/>
            <a:ext cx="7969692" cy="1933575"/>
          </a:xfrm>
          <a:prstGeom prst="rect">
            <a:avLst/>
          </a:prstGeom>
        </p:spPr>
      </p:pic>
    </p:spTree>
    <p:extLst>
      <p:ext uri="{BB962C8B-B14F-4D97-AF65-F5344CB8AC3E}">
        <p14:creationId xmlns:p14="http://schemas.microsoft.com/office/powerpoint/2010/main" val="883142445"/>
      </p:ext>
    </p:extLst>
  </p:cSld>
  <p:clrMapOvr>
    <a:masterClrMapping/>
  </p:clrMapOvr>
  <p:transition>
    <p:comb dir="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12"/>
          <p:cNvSpPr>
            <a:spLocks noChangeArrowheads="1"/>
          </p:cNvSpPr>
          <p:nvPr/>
        </p:nvSpPr>
        <p:spPr bwMode="auto">
          <a:xfrm>
            <a:off x="914400" y="762000"/>
            <a:ext cx="127631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66"/>
                </a:solidFill>
              </a:rPr>
              <a:t>Example</a:t>
            </a:r>
            <a:endParaRPr lang="en-US" dirty="0">
              <a:solidFill>
                <a:srgbClr val="FFFF66"/>
              </a:solidFill>
            </a:endParaRPr>
          </a:p>
        </p:txBody>
      </p:sp>
      <p:pic>
        <p:nvPicPr>
          <p:cNvPr id="3" name="Picture 2"/>
          <p:cNvPicPr>
            <a:picLocks noChangeAspect="1"/>
          </p:cNvPicPr>
          <p:nvPr/>
        </p:nvPicPr>
        <p:blipFill>
          <a:blip r:embed="rId3"/>
          <a:stretch>
            <a:fillRect/>
          </a:stretch>
        </p:blipFill>
        <p:spPr>
          <a:xfrm>
            <a:off x="533400" y="1556062"/>
            <a:ext cx="8000698" cy="4616138"/>
          </a:xfrm>
          <a:prstGeom prst="rect">
            <a:avLst/>
          </a:prstGeom>
        </p:spPr>
      </p:pic>
    </p:spTree>
    <p:extLst>
      <p:ext uri="{BB962C8B-B14F-4D97-AF65-F5344CB8AC3E}">
        <p14:creationId xmlns:p14="http://schemas.microsoft.com/office/powerpoint/2010/main" val="744676537"/>
      </p:ext>
    </p:extLst>
  </p:cSld>
  <p:clrMapOvr>
    <a:masterClrMapping/>
  </p:clrMapOvr>
  <p:transition>
    <p:comb dir="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2" name="Rectangle 2"/>
          <p:cNvSpPr>
            <a:spLocks noChangeArrowheads="1"/>
          </p:cNvSpPr>
          <p:nvPr/>
        </p:nvSpPr>
        <p:spPr bwMode="auto">
          <a:xfrm>
            <a:off x="1066800" y="1295400"/>
            <a:ext cx="6705600" cy="4800600"/>
          </a:xfrm>
          <a:prstGeom prst="rect">
            <a:avLst/>
          </a:prstGeom>
          <a:noFill/>
          <a:ln w="9525">
            <a:noFill/>
            <a:miter lim="800000"/>
            <a:headEnd/>
            <a:tailEnd/>
          </a:ln>
          <a:effectLst/>
        </p:spPr>
        <p:txBody>
          <a:bodyPr wrap="none" anchor="ctr"/>
          <a:lstStyle/>
          <a:p>
            <a:pPr algn="ctr" eaLnBrk="1" hangingPunct="1"/>
            <a:endParaRPr lang="en-US"/>
          </a:p>
        </p:txBody>
      </p:sp>
      <p:sp>
        <p:nvSpPr>
          <p:cNvPr id="22" name="Rectangle 2"/>
          <p:cNvSpPr>
            <a:spLocks noChangeArrowheads="1"/>
          </p:cNvSpPr>
          <p:nvPr/>
        </p:nvSpPr>
        <p:spPr bwMode="auto">
          <a:xfrm>
            <a:off x="685800" y="1295400"/>
            <a:ext cx="7543800" cy="4800600"/>
          </a:xfrm>
          <a:prstGeom prst="rect">
            <a:avLst/>
          </a:prstGeom>
          <a:noFill/>
          <a:ln w="9525">
            <a:noFill/>
            <a:miter lim="800000"/>
            <a:headEnd/>
            <a:tailEnd/>
          </a:ln>
          <a:effectLst/>
        </p:spPr>
        <p:txBody>
          <a:bodyPr wrap="none" anchor="ctr"/>
          <a:lstStyle/>
          <a:p>
            <a:pPr algn="ctr" eaLnBrk="1" hangingPunct="1"/>
            <a:endParaRPr lang="en-US"/>
          </a:p>
        </p:txBody>
      </p:sp>
      <p:sp>
        <p:nvSpPr>
          <p:cNvPr id="34" name="Rectangle 15"/>
          <p:cNvSpPr>
            <a:spLocks noChangeArrowheads="1"/>
          </p:cNvSpPr>
          <p:nvPr/>
        </p:nvSpPr>
        <p:spPr bwMode="auto">
          <a:xfrm>
            <a:off x="957929" y="757535"/>
            <a:ext cx="4757071"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smtClean="0">
                <a:solidFill>
                  <a:srgbClr val="FFFF99"/>
                </a:solidFill>
              </a:rPr>
              <a:t>2-Bit Asynchronous Binary Counter</a:t>
            </a:r>
            <a:endParaRPr lang="en-US" dirty="0">
              <a:solidFill>
                <a:srgbClr val="FFFF99"/>
              </a:solidFill>
            </a:endParaRPr>
          </a:p>
        </p:txBody>
      </p:sp>
      <p:pic>
        <p:nvPicPr>
          <p:cNvPr id="9" name="Picture 2"/>
          <p:cNvPicPr>
            <a:picLocks noChangeAspect="1" noChangeArrowheads="1"/>
          </p:cNvPicPr>
          <p:nvPr/>
        </p:nvPicPr>
        <p:blipFill>
          <a:blip r:embed="rId3"/>
          <a:srcRect/>
          <a:stretch>
            <a:fillRect/>
          </a:stretch>
        </p:blipFill>
        <p:spPr bwMode="auto">
          <a:xfrm>
            <a:off x="1219200" y="1499533"/>
            <a:ext cx="5181600" cy="2081867"/>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1076325" y="3962400"/>
            <a:ext cx="1362075" cy="1885950"/>
          </a:xfrm>
          <a:prstGeom prst="rect">
            <a:avLst/>
          </a:prstGeom>
          <a:noFill/>
          <a:ln w="9525">
            <a:noFill/>
            <a:miter lim="800000"/>
            <a:headEnd/>
            <a:tailEnd/>
          </a:ln>
          <a:effectLst/>
        </p:spPr>
      </p:pic>
      <p:pic>
        <p:nvPicPr>
          <p:cNvPr id="3079" name="Picture 7"/>
          <p:cNvPicPr>
            <a:picLocks noChangeAspect="1" noChangeArrowheads="1"/>
          </p:cNvPicPr>
          <p:nvPr/>
        </p:nvPicPr>
        <p:blipFill>
          <a:blip r:embed="rId5"/>
          <a:srcRect/>
          <a:stretch>
            <a:fillRect/>
          </a:stretch>
        </p:blipFill>
        <p:spPr bwMode="auto">
          <a:xfrm>
            <a:off x="2486025" y="3970020"/>
            <a:ext cx="228600" cy="1866900"/>
          </a:xfrm>
          <a:prstGeom prst="rect">
            <a:avLst/>
          </a:prstGeom>
          <a:noFill/>
          <a:ln w="9525">
            <a:noFill/>
            <a:miter lim="800000"/>
            <a:headEnd/>
            <a:tailEnd/>
          </a:ln>
          <a:effectLst/>
        </p:spPr>
      </p:pic>
      <p:pic>
        <p:nvPicPr>
          <p:cNvPr id="3081" name="Picture 9"/>
          <p:cNvPicPr>
            <a:picLocks noChangeAspect="1" noChangeArrowheads="1"/>
          </p:cNvPicPr>
          <p:nvPr/>
        </p:nvPicPr>
        <p:blipFill>
          <a:blip r:embed="rId6"/>
          <a:srcRect/>
          <a:stretch>
            <a:fillRect/>
          </a:stretch>
        </p:blipFill>
        <p:spPr bwMode="auto">
          <a:xfrm>
            <a:off x="2714625" y="3977640"/>
            <a:ext cx="914400" cy="409575"/>
          </a:xfrm>
          <a:prstGeom prst="rect">
            <a:avLst/>
          </a:prstGeom>
          <a:noFill/>
          <a:ln w="9525">
            <a:noFill/>
            <a:miter lim="800000"/>
            <a:headEnd/>
            <a:tailEnd/>
          </a:ln>
          <a:effectLst/>
        </p:spPr>
      </p:pic>
      <p:pic>
        <p:nvPicPr>
          <p:cNvPr id="3082" name="Picture 10"/>
          <p:cNvPicPr>
            <a:picLocks noChangeAspect="1" noChangeArrowheads="1"/>
          </p:cNvPicPr>
          <p:nvPr/>
        </p:nvPicPr>
        <p:blipFill>
          <a:blip r:embed="rId7"/>
          <a:srcRect/>
          <a:stretch>
            <a:fillRect/>
          </a:stretch>
        </p:blipFill>
        <p:spPr bwMode="auto">
          <a:xfrm>
            <a:off x="2714625" y="4411980"/>
            <a:ext cx="914400" cy="466725"/>
          </a:xfrm>
          <a:prstGeom prst="rect">
            <a:avLst/>
          </a:prstGeom>
          <a:noFill/>
          <a:ln w="9525">
            <a:noFill/>
            <a:miter lim="800000"/>
            <a:headEnd/>
            <a:tailEnd/>
          </a:ln>
          <a:effectLst/>
        </p:spPr>
      </p:pic>
      <p:pic>
        <p:nvPicPr>
          <p:cNvPr id="3083" name="Picture 11"/>
          <p:cNvPicPr>
            <a:picLocks noChangeAspect="1" noChangeArrowheads="1"/>
          </p:cNvPicPr>
          <p:nvPr/>
        </p:nvPicPr>
        <p:blipFill>
          <a:blip r:embed="rId8"/>
          <a:srcRect/>
          <a:stretch>
            <a:fillRect/>
          </a:stretch>
        </p:blipFill>
        <p:spPr bwMode="auto">
          <a:xfrm>
            <a:off x="2707005" y="4876800"/>
            <a:ext cx="923925" cy="457200"/>
          </a:xfrm>
          <a:prstGeom prst="rect">
            <a:avLst/>
          </a:prstGeom>
          <a:noFill/>
          <a:ln w="9525">
            <a:noFill/>
            <a:miter lim="800000"/>
            <a:headEnd/>
            <a:tailEnd/>
          </a:ln>
          <a:effectLst/>
        </p:spPr>
      </p:pic>
      <p:pic>
        <p:nvPicPr>
          <p:cNvPr id="3085" name="Picture 13"/>
          <p:cNvPicPr>
            <a:picLocks noChangeAspect="1" noChangeArrowheads="1"/>
          </p:cNvPicPr>
          <p:nvPr/>
        </p:nvPicPr>
        <p:blipFill>
          <a:blip r:embed="rId9"/>
          <a:srcRect/>
          <a:stretch>
            <a:fillRect/>
          </a:stretch>
        </p:blipFill>
        <p:spPr bwMode="auto">
          <a:xfrm>
            <a:off x="3629025" y="3977640"/>
            <a:ext cx="914400" cy="371475"/>
          </a:xfrm>
          <a:prstGeom prst="rect">
            <a:avLst/>
          </a:prstGeom>
          <a:noFill/>
          <a:ln w="9525">
            <a:noFill/>
            <a:miter lim="800000"/>
            <a:headEnd/>
            <a:tailEnd/>
          </a:ln>
          <a:effectLst/>
        </p:spPr>
      </p:pic>
      <p:pic>
        <p:nvPicPr>
          <p:cNvPr id="3086" name="Picture 14"/>
          <p:cNvPicPr>
            <a:picLocks noChangeAspect="1" noChangeArrowheads="1"/>
          </p:cNvPicPr>
          <p:nvPr/>
        </p:nvPicPr>
        <p:blipFill>
          <a:blip r:embed="rId10"/>
          <a:srcRect/>
          <a:stretch>
            <a:fillRect/>
          </a:stretch>
        </p:blipFill>
        <p:spPr bwMode="auto">
          <a:xfrm>
            <a:off x="3621405" y="4335780"/>
            <a:ext cx="914400" cy="466725"/>
          </a:xfrm>
          <a:prstGeom prst="rect">
            <a:avLst/>
          </a:prstGeom>
          <a:noFill/>
          <a:ln w="9525">
            <a:noFill/>
            <a:miter lim="800000"/>
            <a:headEnd/>
            <a:tailEnd/>
          </a:ln>
          <a:effectLst/>
        </p:spPr>
      </p:pic>
      <p:pic>
        <p:nvPicPr>
          <p:cNvPr id="3087" name="Picture 15"/>
          <p:cNvPicPr>
            <a:picLocks noChangeAspect="1" noChangeArrowheads="1"/>
          </p:cNvPicPr>
          <p:nvPr/>
        </p:nvPicPr>
        <p:blipFill>
          <a:blip r:embed="rId11"/>
          <a:srcRect/>
          <a:stretch>
            <a:fillRect/>
          </a:stretch>
        </p:blipFill>
        <p:spPr bwMode="auto">
          <a:xfrm>
            <a:off x="3629025" y="4808220"/>
            <a:ext cx="914400" cy="533400"/>
          </a:xfrm>
          <a:prstGeom prst="rect">
            <a:avLst/>
          </a:prstGeom>
          <a:noFill/>
          <a:ln w="9525">
            <a:noFill/>
            <a:miter lim="800000"/>
            <a:headEnd/>
            <a:tailEnd/>
          </a:ln>
          <a:effectLst/>
        </p:spPr>
      </p:pic>
      <p:pic>
        <p:nvPicPr>
          <p:cNvPr id="3089" name="Picture 17"/>
          <p:cNvPicPr>
            <a:picLocks noChangeAspect="1" noChangeArrowheads="1"/>
          </p:cNvPicPr>
          <p:nvPr/>
        </p:nvPicPr>
        <p:blipFill>
          <a:blip r:embed="rId12"/>
          <a:srcRect/>
          <a:stretch>
            <a:fillRect/>
          </a:stretch>
        </p:blipFill>
        <p:spPr bwMode="auto">
          <a:xfrm>
            <a:off x="2691765" y="5509260"/>
            <a:ext cx="923925" cy="333375"/>
          </a:xfrm>
          <a:prstGeom prst="rect">
            <a:avLst/>
          </a:prstGeom>
          <a:noFill/>
          <a:ln w="9525">
            <a:noFill/>
            <a:miter lim="800000"/>
            <a:headEnd/>
            <a:tailEnd/>
          </a:ln>
          <a:effectLst/>
        </p:spPr>
      </p:pic>
      <p:pic>
        <p:nvPicPr>
          <p:cNvPr id="3090" name="Picture 18"/>
          <p:cNvPicPr>
            <a:picLocks noChangeAspect="1" noChangeArrowheads="1"/>
          </p:cNvPicPr>
          <p:nvPr/>
        </p:nvPicPr>
        <p:blipFill>
          <a:blip r:embed="rId13"/>
          <a:srcRect/>
          <a:stretch>
            <a:fillRect/>
          </a:stretch>
        </p:blipFill>
        <p:spPr bwMode="auto">
          <a:xfrm>
            <a:off x="3619500" y="5343525"/>
            <a:ext cx="962025" cy="495300"/>
          </a:xfrm>
          <a:prstGeom prst="rect">
            <a:avLst/>
          </a:prstGeom>
          <a:noFill/>
          <a:ln w="9525">
            <a:noFill/>
            <a:miter lim="800000"/>
            <a:headEnd/>
            <a:tailEnd/>
          </a:ln>
          <a:effectLst/>
        </p:spPr>
      </p:pic>
      <p:pic>
        <p:nvPicPr>
          <p:cNvPr id="3091" name="Picture 19"/>
          <p:cNvPicPr>
            <a:picLocks noChangeAspect="1" noChangeArrowheads="1"/>
          </p:cNvPicPr>
          <p:nvPr/>
        </p:nvPicPr>
        <p:blipFill>
          <a:blip r:embed="rId14"/>
          <a:srcRect/>
          <a:stretch>
            <a:fillRect/>
          </a:stretch>
        </p:blipFill>
        <p:spPr bwMode="auto">
          <a:xfrm>
            <a:off x="4543425" y="3971925"/>
            <a:ext cx="914400" cy="400050"/>
          </a:xfrm>
          <a:prstGeom prst="rect">
            <a:avLst/>
          </a:prstGeom>
          <a:noFill/>
          <a:ln w="9525">
            <a:noFill/>
            <a:miter lim="800000"/>
            <a:headEnd/>
            <a:tailEnd/>
          </a:ln>
          <a:effectLst/>
        </p:spPr>
      </p:pic>
      <p:pic>
        <p:nvPicPr>
          <p:cNvPr id="3093" name="Picture 21"/>
          <p:cNvPicPr>
            <a:picLocks noChangeAspect="1" noChangeArrowheads="1"/>
          </p:cNvPicPr>
          <p:nvPr/>
        </p:nvPicPr>
        <p:blipFill>
          <a:blip r:embed="rId15"/>
          <a:srcRect/>
          <a:stretch>
            <a:fillRect/>
          </a:stretch>
        </p:blipFill>
        <p:spPr bwMode="auto">
          <a:xfrm>
            <a:off x="4533900" y="4381500"/>
            <a:ext cx="923925" cy="428625"/>
          </a:xfrm>
          <a:prstGeom prst="rect">
            <a:avLst/>
          </a:prstGeom>
          <a:noFill/>
          <a:ln w="9525">
            <a:noFill/>
            <a:miter lim="800000"/>
            <a:headEnd/>
            <a:tailEnd/>
          </a:ln>
          <a:effectLst/>
        </p:spPr>
      </p:pic>
      <p:pic>
        <p:nvPicPr>
          <p:cNvPr id="3094" name="Picture 22"/>
          <p:cNvPicPr>
            <a:picLocks noChangeAspect="1" noChangeArrowheads="1"/>
          </p:cNvPicPr>
          <p:nvPr/>
        </p:nvPicPr>
        <p:blipFill>
          <a:blip r:embed="rId16"/>
          <a:srcRect/>
          <a:stretch>
            <a:fillRect/>
          </a:stretch>
        </p:blipFill>
        <p:spPr bwMode="auto">
          <a:xfrm>
            <a:off x="4543425" y="4829175"/>
            <a:ext cx="923925" cy="504825"/>
          </a:xfrm>
          <a:prstGeom prst="rect">
            <a:avLst/>
          </a:prstGeom>
          <a:noFill/>
          <a:ln w="9525">
            <a:noFill/>
            <a:miter lim="800000"/>
            <a:headEnd/>
            <a:tailEnd/>
          </a:ln>
          <a:effectLst/>
        </p:spPr>
      </p:pic>
      <p:pic>
        <p:nvPicPr>
          <p:cNvPr id="3095" name="Picture 23"/>
          <p:cNvPicPr>
            <a:picLocks noChangeAspect="1" noChangeArrowheads="1"/>
          </p:cNvPicPr>
          <p:nvPr/>
        </p:nvPicPr>
        <p:blipFill>
          <a:blip r:embed="rId17"/>
          <a:srcRect/>
          <a:stretch>
            <a:fillRect/>
          </a:stretch>
        </p:blipFill>
        <p:spPr bwMode="auto">
          <a:xfrm>
            <a:off x="4572000" y="5353050"/>
            <a:ext cx="914400" cy="400050"/>
          </a:xfrm>
          <a:prstGeom prst="rect">
            <a:avLst/>
          </a:prstGeom>
          <a:noFill/>
          <a:ln w="9525">
            <a:noFill/>
            <a:miter lim="800000"/>
            <a:headEnd/>
            <a:tailEnd/>
          </a:ln>
          <a:effectLst/>
        </p:spPr>
      </p:pic>
      <p:pic>
        <p:nvPicPr>
          <p:cNvPr id="3096" name="Picture 24"/>
          <p:cNvPicPr>
            <a:picLocks noChangeAspect="1" noChangeArrowheads="1"/>
          </p:cNvPicPr>
          <p:nvPr/>
        </p:nvPicPr>
        <p:blipFill>
          <a:blip r:embed="rId18"/>
          <a:srcRect/>
          <a:stretch>
            <a:fillRect/>
          </a:stretch>
        </p:blipFill>
        <p:spPr bwMode="auto">
          <a:xfrm>
            <a:off x="5448300" y="3971925"/>
            <a:ext cx="838200" cy="381000"/>
          </a:xfrm>
          <a:prstGeom prst="rect">
            <a:avLst/>
          </a:prstGeom>
          <a:noFill/>
          <a:ln w="9525">
            <a:noFill/>
            <a:miter lim="800000"/>
            <a:headEnd/>
            <a:tailEnd/>
          </a:ln>
          <a:effectLst/>
        </p:spPr>
      </p:pic>
      <p:pic>
        <p:nvPicPr>
          <p:cNvPr id="3097" name="Picture 25"/>
          <p:cNvPicPr>
            <a:picLocks noChangeAspect="1" noChangeArrowheads="1"/>
          </p:cNvPicPr>
          <p:nvPr/>
        </p:nvPicPr>
        <p:blipFill>
          <a:blip r:embed="rId19"/>
          <a:srcRect/>
          <a:stretch>
            <a:fillRect/>
          </a:stretch>
        </p:blipFill>
        <p:spPr bwMode="auto">
          <a:xfrm>
            <a:off x="5457825" y="4333875"/>
            <a:ext cx="838200" cy="476250"/>
          </a:xfrm>
          <a:prstGeom prst="rect">
            <a:avLst/>
          </a:prstGeom>
          <a:noFill/>
          <a:ln w="9525">
            <a:noFill/>
            <a:miter lim="800000"/>
            <a:headEnd/>
            <a:tailEnd/>
          </a:ln>
          <a:effectLst/>
        </p:spPr>
      </p:pic>
      <p:pic>
        <p:nvPicPr>
          <p:cNvPr id="3098" name="Picture 26"/>
          <p:cNvPicPr>
            <a:picLocks noChangeAspect="1" noChangeArrowheads="1"/>
          </p:cNvPicPr>
          <p:nvPr/>
        </p:nvPicPr>
        <p:blipFill>
          <a:blip r:embed="rId20"/>
          <a:srcRect/>
          <a:stretch>
            <a:fillRect/>
          </a:stretch>
        </p:blipFill>
        <p:spPr bwMode="auto">
          <a:xfrm>
            <a:off x="5457825" y="4800600"/>
            <a:ext cx="866775" cy="533400"/>
          </a:xfrm>
          <a:prstGeom prst="rect">
            <a:avLst/>
          </a:prstGeom>
          <a:noFill/>
          <a:ln w="9525">
            <a:noFill/>
            <a:miter lim="800000"/>
            <a:headEnd/>
            <a:tailEnd/>
          </a:ln>
          <a:effectLst/>
        </p:spPr>
      </p:pic>
      <p:pic>
        <p:nvPicPr>
          <p:cNvPr id="3099" name="Picture 27"/>
          <p:cNvPicPr>
            <a:picLocks noChangeAspect="1" noChangeArrowheads="1"/>
          </p:cNvPicPr>
          <p:nvPr/>
        </p:nvPicPr>
        <p:blipFill>
          <a:blip r:embed="rId21"/>
          <a:srcRect/>
          <a:stretch>
            <a:fillRect/>
          </a:stretch>
        </p:blipFill>
        <p:spPr bwMode="auto">
          <a:xfrm>
            <a:off x="5457825" y="5343525"/>
            <a:ext cx="866775" cy="495300"/>
          </a:xfrm>
          <a:prstGeom prst="rect">
            <a:avLst/>
          </a:prstGeom>
          <a:noFill/>
          <a:ln w="9525">
            <a:noFill/>
            <a:miter lim="800000"/>
            <a:headEnd/>
            <a:tailEnd/>
          </a:ln>
          <a:effectLst/>
        </p:spPr>
      </p:pic>
      <p:pic>
        <p:nvPicPr>
          <p:cNvPr id="3100" name="Picture 28"/>
          <p:cNvPicPr>
            <a:picLocks noChangeAspect="1" noChangeArrowheads="1"/>
          </p:cNvPicPr>
          <p:nvPr/>
        </p:nvPicPr>
        <p:blipFill>
          <a:blip r:embed="rId22"/>
          <a:srcRect/>
          <a:stretch>
            <a:fillRect/>
          </a:stretch>
        </p:blipFill>
        <p:spPr bwMode="auto">
          <a:xfrm>
            <a:off x="533400" y="2514600"/>
            <a:ext cx="809625" cy="400050"/>
          </a:xfrm>
          <a:prstGeom prst="rect">
            <a:avLst/>
          </a:prstGeom>
          <a:noFill/>
          <a:ln w="9525">
            <a:noFill/>
            <a:miter lim="800000"/>
            <a:headEnd/>
            <a:tailEnd/>
          </a:ln>
          <a:effectLst/>
        </p:spPr>
      </p:pic>
      <p:sp>
        <p:nvSpPr>
          <p:cNvPr id="37" name="TextBox 36"/>
          <p:cNvSpPr txBox="1"/>
          <p:nvPr/>
        </p:nvSpPr>
        <p:spPr>
          <a:xfrm>
            <a:off x="3657600" y="3124200"/>
            <a:ext cx="300082" cy="369332"/>
          </a:xfrm>
          <a:prstGeom prst="rect">
            <a:avLst/>
          </a:prstGeom>
          <a:noFill/>
        </p:spPr>
        <p:txBody>
          <a:bodyPr wrap="none" rtlCol="0">
            <a:spAutoFit/>
          </a:bodyPr>
          <a:lstStyle/>
          <a:p>
            <a:r>
              <a:rPr lang="en-US" sz="1800" dirty="0" smtClean="0"/>
              <a:t>0</a:t>
            </a:r>
            <a:endParaRPr lang="en-US" sz="1800" dirty="0"/>
          </a:p>
        </p:txBody>
      </p:sp>
      <p:sp>
        <p:nvSpPr>
          <p:cNvPr id="38" name="TextBox 37"/>
          <p:cNvSpPr txBox="1"/>
          <p:nvPr/>
        </p:nvSpPr>
        <p:spPr>
          <a:xfrm>
            <a:off x="3505200" y="1905000"/>
            <a:ext cx="300082" cy="369332"/>
          </a:xfrm>
          <a:prstGeom prst="rect">
            <a:avLst/>
          </a:prstGeom>
          <a:noFill/>
        </p:spPr>
        <p:txBody>
          <a:bodyPr wrap="none" rtlCol="0">
            <a:spAutoFit/>
          </a:bodyPr>
          <a:lstStyle/>
          <a:p>
            <a:r>
              <a:rPr lang="en-US" sz="1800" dirty="0" smtClean="0"/>
              <a:t>1</a:t>
            </a:r>
            <a:endParaRPr lang="en-US" sz="1800" dirty="0"/>
          </a:p>
        </p:txBody>
      </p:sp>
      <p:sp>
        <p:nvSpPr>
          <p:cNvPr id="39" name="TextBox 38"/>
          <p:cNvSpPr txBox="1"/>
          <p:nvPr/>
        </p:nvSpPr>
        <p:spPr>
          <a:xfrm>
            <a:off x="5715000" y="1916668"/>
            <a:ext cx="300082" cy="369332"/>
          </a:xfrm>
          <a:prstGeom prst="rect">
            <a:avLst/>
          </a:prstGeom>
          <a:noFill/>
        </p:spPr>
        <p:txBody>
          <a:bodyPr wrap="none" rtlCol="0">
            <a:spAutoFit/>
          </a:bodyPr>
          <a:lstStyle/>
          <a:p>
            <a:r>
              <a:rPr lang="en-US" sz="1800" dirty="0" smtClean="0"/>
              <a:t>0</a:t>
            </a:r>
            <a:endParaRPr lang="en-US" sz="1800" dirty="0"/>
          </a:p>
        </p:txBody>
      </p:sp>
      <p:pic>
        <p:nvPicPr>
          <p:cNvPr id="40" name="Picture 28"/>
          <p:cNvPicPr>
            <a:picLocks noChangeAspect="1" noChangeArrowheads="1"/>
          </p:cNvPicPr>
          <p:nvPr/>
        </p:nvPicPr>
        <p:blipFill>
          <a:blip r:embed="rId22"/>
          <a:srcRect/>
          <a:stretch>
            <a:fillRect/>
          </a:stretch>
        </p:blipFill>
        <p:spPr bwMode="auto">
          <a:xfrm>
            <a:off x="533400" y="2514600"/>
            <a:ext cx="809625" cy="400050"/>
          </a:xfrm>
          <a:prstGeom prst="rect">
            <a:avLst/>
          </a:prstGeom>
          <a:noFill/>
          <a:ln w="9525">
            <a:noFill/>
            <a:miter lim="800000"/>
            <a:headEnd/>
            <a:tailEnd/>
          </a:ln>
          <a:effectLst/>
        </p:spPr>
      </p:pic>
      <p:sp>
        <p:nvSpPr>
          <p:cNvPr id="41" name="TextBox 40"/>
          <p:cNvSpPr txBox="1"/>
          <p:nvPr/>
        </p:nvSpPr>
        <p:spPr>
          <a:xfrm>
            <a:off x="3657600" y="3124200"/>
            <a:ext cx="300082" cy="369332"/>
          </a:xfrm>
          <a:prstGeom prst="rect">
            <a:avLst/>
          </a:prstGeom>
          <a:noFill/>
        </p:spPr>
        <p:txBody>
          <a:bodyPr wrap="none" rtlCol="0">
            <a:spAutoFit/>
          </a:bodyPr>
          <a:lstStyle/>
          <a:p>
            <a:r>
              <a:rPr lang="en-US" sz="1800" dirty="0" smtClean="0"/>
              <a:t>1</a:t>
            </a:r>
            <a:endParaRPr lang="en-US" sz="1800" dirty="0"/>
          </a:p>
        </p:txBody>
      </p:sp>
      <p:sp>
        <p:nvSpPr>
          <p:cNvPr id="42" name="TextBox 41"/>
          <p:cNvSpPr txBox="1"/>
          <p:nvPr/>
        </p:nvSpPr>
        <p:spPr>
          <a:xfrm>
            <a:off x="3505200" y="1905000"/>
            <a:ext cx="300082" cy="369332"/>
          </a:xfrm>
          <a:prstGeom prst="rect">
            <a:avLst/>
          </a:prstGeom>
          <a:noFill/>
        </p:spPr>
        <p:txBody>
          <a:bodyPr wrap="none" rtlCol="0">
            <a:spAutoFit/>
          </a:bodyPr>
          <a:lstStyle/>
          <a:p>
            <a:r>
              <a:rPr lang="en-US" sz="1800" dirty="0" smtClean="0"/>
              <a:t>0</a:t>
            </a:r>
            <a:endParaRPr lang="en-US" sz="1800" dirty="0"/>
          </a:p>
        </p:txBody>
      </p:sp>
      <p:sp>
        <p:nvSpPr>
          <p:cNvPr id="43" name="TextBox 42"/>
          <p:cNvSpPr txBox="1"/>
          <p:nvPr/>
        </p:nvSpPr>
        <p:spPr>
          <a:xfrm>
            <a:off x="5715000" y="1905000"/>
            <a:ext cx="300082" cy="369332"/>
          </a:xfrm>
          <a:prstGeom prst="rect">
            <a:avLst/>
          </a:prstGeom>
          <a:noFill/>
        </p:spPr>
        <p:txBody>
          <a:bodyPr wrap="none" rtlCol="0">
            <a:spAutoFit/>
          </a:bodyPr>
          <a:lstStyle/>
          <a:p>
            <a:r>
              <a:rPr lang="en-US" sz="1800" dirty="0" smtClean="0"/>
              <a:t>1</a:t>
            </a:r>
            <a:endParaRPr lang="en-US" sz="1800" dirty="0"/>
          </a:p>
        </p:txBody>
      </p:sp>
      <p:sp>
        <p:nvSpPr>
          <p:cNvPr id="44" name="TextBox 43"/>
          <p:cNvSpPr txBox="1"/>
          <p:nvPr/>
        </p:nvSpPr>
        <p:spPr>
          <a:xfrm>
            <a:off x="3657600" y="3124200"/>
            <a:ext cx="300082" cy="369332"/>
          </a:xfrm>
          <a:prstGeom prst="rect">
            <a:avLst/>
          </a:prstGeom>
          <a:noFill/>
        </p:spPr>
        <p:txBody>
          <a:bodyPr wrap="none" rtlCol="0">
            <a:spAutoFit/>
          </a:bodyPr>
          <a:lstStyle/>
          <a:p>
            <a:r>
              <a:rPr lang="en-US" sz="1800" dirty="0" smtClean="0"/>
              <a:t>0</a:t>
            </a:r>
            <a:endParaRPr lang="en-US" sz="1800" dirty="0"/>
          </a:p>
        </p:txBody>
      </p:sp>
      <p:sp>
        <p:nvSpPr>
          <p:cNvPr id="45" name="TextBox 44"/>
          <p:cNvSpPr txBox="1"/>
          <p:nvPr/>
        </p:nvSpPr>
        <p:spPr>
          <a:xfrm>
            <a:off x="3505200" y="1905000"/>
            <a:ext cx="300082" cy="369332"/>
          </a:xfrm>
          <a:prstGeom prst="rect">
            <a:avLst/>
          </a:prstGeom>
          <a:noFill/>
        </p:spPr>
        <p:txBody>
          <a:bodyPr wrap="none" rtlCol="0">
            <a:spAutoFit/>
          </a:bodyPr>
          <a:lstStyle/>
          <a:p>
            <a:r>
              <a:rPr lang="en-US" sz="1800" dirty="0" smtClean="0"/>
              <a:t>1</a:t>
            </a:r>
            <a:endParaRPr lang="en-US" sz="1800" dirty="0"/>
          </a:p>
        </p:txBody>
      </p:sp>
      <p:sp>
        <p:nvSpPr>
          <p:cNvPr id="47" name="TextBox 46"/>
          <p:cNvSpPr txBox="1"/>
          <p:nvPr/>
        </p:nvSpPr>
        <p:spPr>
          <a:xfrm>
            <a:off x="3657600" y="3124200"/>
            <a:ext cx="300082" cy="369332"/>
          </a:xfrm>
          <a:prstGeom prst="rect">
            <a:avLst/>
          </a:prstGeom>
          <a:noFill/>
        </p:spPr>
        <p:txBody>
          <a:bodyPr wrap="none" rtlCol="0">
            <a:spAutoFit/>
          </a:bodyPr>
          <a:lstStyle/>
          <a:p>
            <a:r>
              <a:rPr lang="en-US" sz="1800" dirty="0" smtClean="0"/>
              <a:t>1</a:t>
            </a:r>
            <a:endParaRPr lang="en-US" sz="1800" dirty="0"/>
          </a:p>
        </p:txBody>
      </p:sp>
      <p:sp>
        <p:nvSpPr>
          <p:cNvPr id="48" name="TextBox 47"/>
          <p:cNvSpPr txBox="1"/>
          <p:nvPr/>
        </p:nvSpPr>
        <p:spPr>
          <a:xfrm>
            <a:off x="3505200" y="1905000"/>
            <a:ext cx="300082" cy="369332"/>
          </a:xfrm>
          <a:prstGeom prst="rect">
            <a:avLst/>
          </a:prstGeom>
          <a:noFill/>
        </p:spPr>
        <p:txBody>
          <a:bodyPr wrap="none" rtlCol="0">
            <a:spAutoFit/>
          </a:bodyPr>
          <a:lstStyle/>
          <a:p>
            <a:r>
              <a:rPr lang="en-US" sz="1800" dirty="0" smtClean="0"/>
              <a:t>0</a:t>
            </a:r>
            <a:endParaRPr lang="en-US" sz="1800" dirty="0"/>
          </a:p>
        </p:txBody>
      </p:sp>
      <p:sp>
        <p:nvSpPr>
          <p:cNvPr id="49" name="TextBox 48"/>
          <p:cNvSpPr txBox="1"/>
          <p:nvPr/>
        </p:nvSpPr>
        <p:spPr>
          <a:xfrm>
            <a:off x="5715000" y="1916668"/>
            <a:ext cx="300082" cy="369332"/>
          </a:xfrm>
          <a:prstGeom prst="rect">
            <a:avLst/>
          </a:prstGeom>
          <a:noFill/>
        </p:spPr>
        <p:txBody>
          <a:bodyPr wrap="none" rtlCol="0">
            <a:spAutoFit/>
          </a:bodyPr>
          <a:lstStyle/>
          <a:p>
            <a:r>
              <a:rPr lang="en-US" sz="1800" dirty="0" smtClean="0"/>
              <a:t>0</a:t>
            </a:r>
            <a:endParaRPr lang="en-US" sz="1800" dirty="0"/>
          </a:p>
        </p:txBody>
      </p:sp>
      <p:pic>
        <p:nvPicPr>
          <p:cNvPr id="2" name="Picture 1"/>
          <p:cNvPicPr>
            <a:picLocks noChangeAspect="1"/>
          </p:cNvPicPr>
          <p:nvPr/>
        </p:nvPicPr>
        <p:blipFill>
          <a:blip r:embed="rId23"/>
          <a:stretch>
            <a:fillRect/>
          </a:stretch>
        </p:blipFill>
        <p:spPr>
          <a:xfrm>
            <a:off x="6667500" y="1805559"/>
            <a:ext cx="1790700" cy="1800225"/>
          </a:xfrm>
          <a:prstGeom prst="rect">
            <a:avLst/>
          </a:prstGeom>
        </p:spPr>
      </p:pic>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0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8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0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8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8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0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38"/>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 nodeType="click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08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39"/>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09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09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41"/>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309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2" nodeType="clickEffect">
                                  <p:stCondLst>
                                    <p:cond delay="0"/>
                                  </p:stCondLst>
                                  <p:childTnLst>
                                    <p:set>
                                      <p:cBhvr>
                                        <p:cTn id="114" dur="1" fill="hold">
                                          <p:stCondLst>
                                            <p:cond delay="0"/>
                                          </p:stCondLst>
                                        </p:cTn>
                                        <p:tgtEl>
                                          <p:spTgt spid="42"/>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094"/>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095"/>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09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0" nodeType="clickEffect">
                                  <p:stCondLst>
                                    <p:cond delay="0"/>
                                  </p:stCondLst>
                                  <p:childTnLst>
                                    <p:set>
                                      <p:cBhvr>
                                        <p:cTn id="134" dur="1" fill="hold">
                                          <p:stCondLst>
                                            <p:cond delay="0"/>
                                          </p:stCondLst>
                                        </p:cTn>
                                        <p:tgtEl>
                                          <p:spTgt spid="44"/>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4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309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45"/>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48"/>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3098"/>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xit" presetSubtype="0" fill="hold" grpId="1" nodeType="clickEffect">
                                  <p:stCondLst>
                                    <p:cond delay="0"/>
                                  </p:stCondLst>
                                  <p:childTnLst>
                                    <p:set>
                                      <p:cBhvr>
                                        <p:cTn id="158" dur="1" fill="hold">
                                          <p:stCondLst>
                                            <p:cond delay="0"/>
                                          </p:stCondLst>
                                        </p:cTn>
                                        <p:tgtEl>
                                          <p:spTgt spid="43"/>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4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3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8" grpId="0"/>
      <p:bldP spid="38" grpId="1"/>
      <p:bldP spid="39" grpId="0"/>
      <p:bldP spid="39" grpId="1"/>
      <p:bldP spid="41" grpId="0"/>
      <p:bldP spid="41" grpId="1"/>
      <p:bldP spid="42" grpId="1"/>
      <p:bldP spid="42" grpId="2"/>
      <p:bldP spid="43" grpId="0"/>
      <p:bldP spid="43" grpId="1"/>
      <p:bldP spid="44" grpId="0"/>
      <p:bldP spid="45" grpId="0"/>
      <p:bldP spid="45" grpId="1"/>
      <p:bldP spid="48"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6200" y="6367046"/>
            <a:ext cx="8839200" cy="338554"/>
          </a:xfrm>
          <a:prstGeom prst="rect">
            <a:avLst/>
          </a:prstGeom>
          <a:solidFill>
            <a:srgbClr val="996633"/>
          </a:solidFill>
          <a:scene3d>
            <a:camera prst="orthographicFront"/>
            <a:lightRig rig="threePt" dir="t"/>
          </a:scene3d>
          <a:sp3d>
            <a:bevelT w="152400" h="50800" prst="softRound"/>
          </a:sp3d>
        </p:spPr>
        <p:txBody>
          <a:bodyPr wrap="square" rtlCol="0">
            <a:spAutoFit/>
          </a:bodyPr>
          <a:lstStyle/>
          <a:p>
            <a:r>
              <a:rPr lang="en-US" sz="1600" dirty="0" smtClean="0">
                <a:solidFill>
                  <a:srgbClr val="FF9900"/>
                </a:solidFill>
              </a:rPr>
              <a:t>      Engr. Muhammad </a:t>
            </a:r>
            <a:r>
              <a:rPr lang="en-US" sz="1600" dirty="0" err="1" smtClean="0">
                <a:solidFill>
                  <a:srgbClr val="FF9900"/>
                </a:solidFill>
              </a:rPr>
              <a:t>Asad</a:t>
            </a:r>
            <a:r>
              <a:rPr lang="en-US" sz="1600" dirty="0" smtClean="0">
                <a:solidFill>
                  <a:srgbClr val="FF9900"/>
                </a:solidFill>
              </a:rPr>
              <a:t> </a:t>
            </a:r>
            <a:r>
              <a:rPr lang="en-US" sz="1600" dirty="0" err="1" smtClean="0">
                <a:solidFill>
                  <a:srgbClr val="FF9900"/>
                </a:solidFill>
              </a:rPr>
              <a:t>Hussain</a:t>
            </a:r>
            <a:r>
              <a:rPr lang="en-US" sz="1600" dirty="0" smtClean="0">
                <a:solidFill>
                  <a:srgbClr val="FF9900"/>
                </a:solidFill>
              </a:rPr>
              <a:t>                                                          </a:t>
            </a:r>
            <a:r>
              <a:rPr lang="en-US" sz="1600" dirty="0" err="1" smtClean="0">
                <a:solidFill>
                  <a:srgbClr val="FF9900"/>
                </a:solidFill>
              </a:rPr>
              <a:t>Usman</a:t>
            </a:r>
            <a:r>
              <a:rPr lang="en-US" sz="1600" dirty="0" smtClean="0">
                <a:solidFill>
                  <a:srgbClr val="FF9900"/>
                </a:solidFill>
              </a:rPr>
              <a:t> Institute of Technology</a:t>
            </a:r>
            <a:endParaRPr lang="en-US" sz="1600" dirty="0">
              <a:solidFill>
                <a:srgbClr val="FF9900"/>
              </a:solidFill>
            </a:endParaRPr>
          </a:p>
        </p:txBody>
      </p:sp>
      <p:sp>
        <p:nvSpPr>
          <p:cNvPr id="12" name="Rectangle 2"/>
          <p:cNvSpPr>
            <a:spLocks noChangeArrowheads="1"/>
          </p:cNvSpPr>
          <p:nvPr/>
        </p:nvSpPr>
        <p:spPr bwMode="auto">
          <a:xfrm>
            <a:off x="1066800" y="1295400"/>
            <a:ext cx="6705600" cy="4800600"/>
          </a:xfrm>
          <a:prstGeom prst="rect">
            <a:avLst/>
          </a:prstGeom>
          <a:noFill/>
          <a:ln w="9525">
            <a:noFill/>
            <a:miter lim="800000"/>
            <a:headEnd/>
            <a:tailEnd/>
          </a:ln>
          <a:effectLst/>
        </p:spPr>
        <p:txBody>
          <a:bodyPr wrap="none" anchor="ctr"/>
          <a:lstStyle/>
          <a:p>
            <a:pPr algn="ctr" eaLnBrk="1" hangingPunct="1"/>
            <a:endParaRPr lang="en-US"/>
          </a:p>
        </p:txBody>
      </p:sp>
      <p:sp>
        <p:nvSpPr>
          <p:cNvPr id="22" name="Rectangle 2"/>
          <p:cNvSpPr>
            <a:spLocks noChangeArrowheads="1"/>
          </p:cNvSpPr>
          <p:nvPr/>
        </p:nvSpPr>
        <p:spPr bwMode="auto">
          <a:xfrm>
            <a:off x="762000" y="1295400"/>
            <a:ext cx="7543800" cy="4800600"/>
          </a:xfrm>
          <a:prstGeom prst="rect">
            <a:avLst/>
          </a:prstGeom>
          <a:noFill/>
          <a:ln w="9525">
            <a:noFill/>
            <a:miter lim="800000"/>
            <a:headEnd/>
            <a:tailEnd/>
          </a:ln>
          <a:effectLst/>
        </p:spPr>
        <p:txBody>
          <a:bodyPr wrap="none" anchor="ctr"/>
          <a:lstStyle/>
          <a:p>
            <a:pPr algn="ctr" eaLnBrk="1" hangingPunct="1"/>
            <a:endParaRPr lang="en-US"/>
          </a:p>
        </p:txBody>
      </p:sp>
      <p:sp>
        <p:nvSpPr>
          <p:cNvPr id="29" name="Text Box 8"/>
          <p:cNvSpPr txBox="1">
            <a:spLocks noChangeArrowheads="1"/>
          </p:cNvSpPr>
          <p:nvPr/>
        </p:nvSpPr>
        <p:spPr bwMode="auto">
          <a:xfrm>
            <a:off x="990600" y="1752601"/>
            <a:ext cx="7315200" cy="3416320"/>
          </a:xfrm>
          <a:prstGeom prst="rect">
            <a:avLst/>
          </a:prstGeom>
          <a:noFill/>
          <a:ln w="9525">
            <a:noFill/>
            <a:miter lim="800000"/>
            <a:headEnd/>
            <a:tailEnd/>
          </a:ln>
          <a:effectLst/>
        </p:spPr>
        <p:txBody>
          <a:bodyPr wrap="square">
            <a:spAutoFit/>
          </a:bodyPr>
          <a:lstStyle/>
          <a:p>
            <a:pPr algn="just"/>
            <a:r>
              <a:rPr lang="en-US" dirty="0"/>
              <a:t>The state sequence for a 3-bit </a:t>
            </a:r>
            <a:r>
              <a:rPr lang="en-US" dirty="0" smtClean="0"/>
              <a:t>asynchronous binary </a:t>
            </a:r>
            <a:r>
              <a:rPr lang="en-US" dirty="0"/>
              <a:t>counter is </a:t>
            </a:r>
            <a:r>
              <a:rPr lang="en-US" dirty="0" smtClean="0"/>
              <a:t>same </a:t>
            </a:r>
            <a:r>
              <a:rPr lang="en-US" dirty="0"/>
              <a:t>as that of the </a:t>
            </a:r>
            <a:r>
              <a:rPr lang="en-US" dirty="0" smtClean="0"/>
              <a:t>2-bit counter </a:t>
            </a:r>
            <a:r>
              <a:rPr lang="en-US" dirty="0"/>
              <a:t>except that the 3-bit counter has eight states, due to its three flip-flops. </a:t>
            </a:r>
            <a:endParaRPr lang="en-US" dirty="0" smtClean="0"/>
          </a:p>
          <a:p>
            <a:pPr algn="just"/>
            <a:endParaRPr lang="en-US" dirty="0"/>
          </a:p>
          <a:p>
            <a:pPr algn="just"/>
            <a:r>
              <a:rPr lang="en-US" dirty="0" smtClean="0"/>
              <a:t>The </a:t>
            </a:r>
            <a:r>
              <a:rPr lang="en-US" dirty="0"/>
              <a:t>counter </a:t>
            </a:r>
            <a:r>
              <a:rPr lang="en-US" dirty="0" smtClean="0"/>
              <a:t>progresses through </a:t>
            </a:r>
            <a:r>
              <a:rPr lang="en-US" dirty="0"/>
              <a:t>a binary count of zero through seven and then recycles to the zero state. </a:t>
            </a:r>
            <a:endParaRPr lang="en-US" dirty="0" smtClean="0"/>
          </a:p>
          <a:p>
            <a:pPr algn="just"/>
            <a:endParaRPr lang="en-US" dirty="0" smtClean="0"/>
          </a:p>
          <a:p>
            <a:pPr algn="just"/>
            <a:r>
              <a:rPr lang="en-US" dirty="0" smtClean="0"/>
              <a:t>This counter can </a:t>
            </a:r>
            <a:r>
              <a:rPr lang="en-US" dirty="0"/>
              <a:t>be easily expanded for higher count, by connecting additional toggle flip-flops.</a:t>
            </a:r>
            <a:endParaRPr lang="en-US" dirty="0" smtClean="0"/>
          </a:p>
        </p:txBody>
      </p:sp>
      <p:sp>
        <p:nvSpPr>
          <p:cNvPr id="34" name="Rectangle 15"/>
          <p:cNvSpPr>
            <a:spLocks noChangeArrowheads="1"/>
          </p:cNvSpPr>
          <p:nvPr/>
        </p:nvSpPr>
        <p:spPr bwMode="auto">
          <a:xfrm>
            <a:off x="914400" y="762000"/>
            <a:ext cx="4636847" cy="461665"/>
          </a:xfrm>
          <a:prstGeom prst="rect">
            <a:avLst/>
          </a:prstGeom>
          <a:solidFill>
            <a:srgbClr val="996633"/>
          </a:solidFill>
          <a:ln w="9525">
            <a:solidFill>
              <a:srgbClr val="000000"/>
            </a:solidFill>
            <a:miter lim="800000"/>
            <a:headEnd/>
            <a:tailEnd/>
          </a:ln>
          <a:effectLst/>
        </p:spPr>
        <p:txBody>
          <a:bodyPr wrap="none">
            <a:spAutoFit/>
          </a:bodyPr>
          <a:lstStyle/>
          <a:p>
            <a:pPr eaLnBrk="1" hangingPunct="1"/>
            <a:r>
              <a:rPr lang="en-US" dirty="0">
                <a:solidFill>
                  <a:srgbClr val="FFFF99"/>
                </a:solidFill>
              </a:rPr>
              <a:t>3</a:t>
            </a:r>
            <a:r>
              <a:rPr lang="en-US" dirty="0" smtClean="0">
                <a:solidFill>
                  <a:srgbClr val="FFFF99"/>
                </a:solidFill>
              </a:rPr>
              <a:t>-Bit Asynchronous Binary Counter</a:t>
            </a:r>
            <a:endParaRPr lang="en-US" dirty="0">
              <a:solidFill>
                <a:srgbClr val="FFFF99"/>
              </a:solidFill>
            </a:endParaRP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Hightech027 Print PowerPlugs Favorites 2">
  <a:themeElements>
    <a:clrScheme name="">
      <a:dk1>
        <a:srgbClr val="000000"/>
      </a:dk1>
      <a:lt1>
        <a:srgbClr val="B2B2B2"/>
      </a:lt1>
      <a:dk2>
        <a:srgbClr val="663300"/>
      </a:dk2>
      <a:lt2>
        <a:srgbClr val="B2B2B2"/>
      </a:lt2>
      <a:accent1>
        <a:srgbClr val="FFCC00"/>
      </a:accent1>
      <a:accent2>
        <a:srgbClr val="CC6600"/>
      </a:accent2>
      <a:accent3>
        <a:srgbClr val="D5D5D5"/>
      </a:accent3>
      <a:accent4>
        <a:srgbClr val="000000"/>
      </a:accent4>
      <a:accent5>
        <a:srgbClr val="FFE2AA"/>
      </a:accent5>
      <a:accent6>
        <a:srgbClr val="B95C00"/>
      </a:accent6>
      <a:hlink>
        <a:srgbClr val="FF9900"/>
      </a:hlink>
      <a:folHlink>
        <a:srgbClr val="B2B2B2"/>
      </a:folHlink>
    </a:clrScheme>
    <a:fontScheme name="Hightech027 Print PowerPlugs Favorites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Hightech027 Print PowerPlugs Favorites 2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ghtech027 Print PowerPlugs Favorites 2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ghtech027 Print PowerPlugs Favorites 2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ghtech027 Print PowerPlugs Favorites 2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ghtech027 Print PowerPlugs Favorites 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ghtech027 Print PowerPlugs Favorites 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ghtech027 Print PowerPlugs Favorites 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BDFC17ABBEAB48878C462B8C0FDDD7" ma:contentTypeVersion="2" ma:contentTypeDescription="Create a new document." ma:contentTypeScope="" ma:versionID="800aef76317d08433a9457854a13b10c">
  <xsd:schema xmlns:xsd="http://www.w3.org/2001/XMLSchema" xmlns:xs="http://www.w3.org/2001/XMLSchema" xmlns:p="http://schemas.microsoft.com/office/2006/metadata/properties" xmlns:ns2="fef8a1e2-9288-4bec-8f82-ff21b54780d6" targetNamespace="http://schemas.microsoft.com/office/2006/metadata/properties" ma:root="true" ma:fieldsID="94a28debf4642cf1ba48fdea92715721" ns2:_="">
    <xsd:import namespace="fef8a1e2-9288-4bec-8f82-ff21b54780d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f8a1e2-9288-4bec-8f82-ff21b54780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D2364A-F7BC-4EAD-A4A8-FE974648ED47}"/>
</file>

<file path=customXml/itemProps2.xml><?xml version="1.0" encoding="utf-8"?>
<ds:datastoreItem xmlns:ds="http://schemas.openxmlformats.org/officeDocument/2006/customXml" ds:itemID="{D5C3647D-E3AF-48B8-A144-43118CD5F77C}"/>
</file>

<file path=customXml/itemProps3.xml><?xml version="1.0" encoding="utf-8"?>
<ds:datastoreItem xmlns:ds="http://schemas.openxmlformats.org/officeDocument/2006/customXml" ds:itemID="{154F655E-08E1-46BB-A8D7-4EAC3DB38A9C}"/>
</file>

<file path=docProps/app.xml><?xml version="1.0" encoding="utf-8"?>
<Properties xmlns="http://schemas.openxmlformats.org/officeDocument/2006/extended-properties" xmlns:vt="http://schemas.openxmlformats.org/officeDocument/2006/docPropsVTypes">
  <Template>Hightech027 Print PowerPlugs Favorites 2</Template>
  <TotalTime>20417</TotalTime>
  <Words>3414</Words>
  <Application>Microsoft Office PowerPoint</Application>
  <PresentationFormat>On-screen Show (4:3)</PresentationFormat>
  <Paragraphs>1015</Paragraphs>
  <Slides>71</Slides>
  <Notes>71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71</vt:i4>
      </vt:variant>
    </vt:vector>
  </HeadingPairs>
  <TitlesOfParts>
    <vt:vector size="80" baseType="lpstr">
      <vt:lpstr>Arial</vt:lpstr>
      <vt:lpstr>Cambria Math</vt:lpstr>
      <vt:lpstr>Times</vt:lpstr>
      <vt:lpstr>Times New Roman</vt:lpstr>
      <vt:lpstr>Times-Bold</vt:lpstr>
      <vt:lpstr>Times-Italic</vt:lpstr>
      <vt:lpstr>Times-Roman</vt:lpstr>
      <vt:lpstr>Hightech027 Print PowerPlugs Favorites 2</vt:lpstr>
      <vt:lpstr>CorelDRAW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self</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David Buchla</dc:creator>
  <cp:lastModifiedBy>HP</cp:lastModifiedBy>
  <cp:revision>324</cp:revision>
  <cp:lastPrinted>2015-12-04T08:54:09Z</cp:lastPrinted>
  <dcterms:created xsi:type="dcterms:W3CDTF">2006-09-20T21:54:22Z</dcterms:created>
  <dcterms:modified xsi:type="dcterms:W3CDTF">2020-08-14T20:11:56Z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0x0101007ABDFC17ABBEAB48878C462B8C0FDDD7</vt:lpwstr>
  </property>
</Properties>
</file>